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6" r:id="rId3"/>
    <p:sldId id="26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dobe Caslon Pro" panose="0205050205050A020403" pitchFamily="18" charset="0"/>
      <p:regular r:id="rId14"/>
    </p:embeddedFont>
    <p:embeddedFont>
      <p:font typeface="Alfa Slab One" panose="00000500000000000000" pitchFamily="2" charset="0"/>
      <p:regular r:id="rId15"/>
    </p:embeddedFont>
    <p:embeddedFont>
      <p:font typeface="Cooper Hewit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9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z-Lat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171C2-BF3A-498B-9B6B-012F72C0CD60}" type="datetimeFigureOut">
              <a:rPr lang="az-Latn-AZ" smtClean="0"/>
              <a:t>06.12.2024</a:t>
            </a:fld>
            <a:endParaRPr lang="az-Lat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z-Lat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z-Lat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40845-2C1E-41A7-89D9-F439189AE9FE}" type="slidenum">
              <a:rPr lang="az-Latn-AZ" smtClean="0"/>
              <a:t>‹#›</a:t>
            </a:fld>
            <a:endParaRPr lang="az-Latn-AZ"/>
          </a:p>
        </p:txBody>
      </p:sp>
    </p:spTree>
    <p:extLst>
      <p:ext uri="{BB962C8B-B14F-4D97-AF65-F5344CB8AC3E}">
        <p14:creationId xmlns:p14="http://schemas.microsoft.com/office/powerpoint/2010/main" val="227202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p:txBody>
      </p:sp>
      <p:sp>
        <p:nvSpPr>
          <p:cNvPr id="4" name="Slide Number Placeholder 3"/>
          <p:cNvSpPr>
            <a:spLocks noGrp="1"/>
          </p:cNvSpPr>
          <p:nvPr>
            <p:ph type="sldNum" sz="quarter" idx="5"/>
          </p:nvPr>
        </p:nvSpPr>
        <p:spPr/>
        <p:txBody>
          <a:bodyPr/>
          <a:lstStyle/>
          <a:p>
            <a:fld id="{1FC40845-2C1E-41A7-89D9-F439189AE9FE}" type="slidenum">
              <a:rPr lang="az-Latn-AZ" smtClean="0"/>
              <a:t>2</a:t>
            </a:fld>
            <a:endParaRPr lang="az-Latn-AZ"/>
          </a:p>
        </p:txBody>
      </p:sp>
    </p:spTree>
    <p:extLst>
      <p:ext uri="{BB962C8B-B14F-4D97-AF65-F5344CB8AC3E}">
        <p14:creationId xmlns:p14="http://schemas.microsoft.com/office/powerpoint/2010/main" val="2963326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svg"/><Relationship Id="rId3" Type="http://schemas.microsoft.com/office/2007/relationships/hdphoto" Target="../media/hdphoto1.wdp"/><Relationship Id="rId7" Type="http://schemas.openxmlformats.org/officeDocument/2006/relationships/image" Target="../media/image29.svg"/><Relationship Id="rId12"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36.svg"/><Relationship Id="rId1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35.png"/><Relationship Id="rId9" Type="http://schemas.openxmlformats.org/officeDocument/2006/relationships/image" Target="../media/image31.svg"/><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7.xml"/><Relationship Id="rId3" Type="http://schemas.microsoft.com/office/2007/relationships/hdphoto" Target="../media/hdphoto1.wdp"/><Relationship Id="rId7" Type="http://schemas.openxmlformats.org/officeDocument/2006/relationships/slide" Target="slide4.xml"/><Relationship Id="rId12" Type="http://schemas.openxmlformats.org/officeDocument/2006/relationships/image" Target="../media/image11.png"/><Relationship Id="rId17" Type="http://schemas.openxmlformats.org/officeDocument/2006/relationships/slide" Target="slide9.xml"/><Relationship Id="rId2" Type="http://schemas.openxmlformats.org/officeDocument/2006/relationships/image" Target="../media/image7.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6.xml"/><Relationship Id="rId5" Type="http://schemas.openxmlformats.org/officeDocument/2006/relationships/image" Target="../media/image2.svg"/><Relationship Id="rId15" Type="http://schemas.openxmlformats.org/officeDocument/2006/relationships/slide" Target="slide8.xml"/><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slide" Target="slide5.xml"/><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web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svg"/><Relationship Id="rId12" Type="http://schemas.openxmlformats.org/officeDocument/2006/relationships/image" Target="../media/image3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03850" y="-5143500"/>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059180" y="-5143500"/>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flipH="1">
            <a:off x="-7543800" y="8852337"/>
            <a:ext cx="5875775" cy="405963"/>
          </a:xfrm>
          <a:custGeom>
            <a:avLst/>
            <a:gdLst/>
            <a:ahLst/>
            <a:cxnLst/>
            <a:rect l="l" t="t" r="r" b="b"/>
            <a:pathLst>
              <a:path w="5875775" h="405963">
                <a:moveTo>
                  <a:pt x="5875775" y="0"/>
                </a:moveTo>
                <a:lnTo>
                  <a:pt x="0" y="0"/>
                </a:lnTo>
                <a:lnTo>
                  <a:pt x="0" y="405963"/>
                </a:lnTo>
                <a:lnTo>
                  <a:pt x="5875775" y="405963"/>
                </a:lnTo>
                <a:lnTo>
                  <a:pt x="58757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29000" y="6573366"/>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9986504" y="6573366"/>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4">
            <a:extLst>
              <a:ext uri="{FF2B5EF4-FFF2-40B4-BE49-F238E27FC236}">
                <a16:creationId xmlns:a16="http://schemas.microsoft.com/office/drawing/2014/main" id="{59EA2B83-935B-301F-A381-0A2D55D4E3A8}"/>
              </a:ext>
            </a:extLst>
          </p:cNvPr>
          <p:cNvSpPr txBox="1"/>
          <p:nvPr/>
        </p:nvSpPr>
        <p:spPr>
          <a:xfrm>
            <a:off x="3746108" y="-3462049"/>
            <a:ext cx="10746821" cy="2064091"/>
          </a:xfrm>
          <a:prstGeom prst="rect">
            <a:avLst/>
          </a:prstGeom>
        </p:spPr>
        <p:txBody>
          <a:bodyPr lIns="0" tIns="0" rIns="0" bIns="0" rtlCol="0" anchor="t">
            <a:spAutoFit/>
          </a:bodyPr>
          <a:lstStyle/>
          <a:p>
            <a:pPr algn="ctr">
              <a:lnSpc>
                <a:spcPts val="16767"/>
              </a:lnSpc>
              <a:spcBef>
                <a:spcPct val="0"/>
              </a:spcBef>
            </a:pPr>
            <a:r>
              <a:rPr lang="en-US" sz="11980" dirty="0">
                <a:solidFill>
                  <a:srgbClr val="FFC300"/>
                </a:solidFill>
                <a:latin typeface="Alfa Slab One" panose="00000500000000000000" pitchFamily="2" charset="0"/>
                <a:ea typeface="Cooper Hewitt"/>
                <a:cs typeface="Cooper Hewitt"/>
                <a:sym typeface="Cooper Hewitt"/>
              </a:rPr>
              <a:t>Database</a:t>
            </a:r>
          </a:p>
        </p:txBody>
      </p:sp>
      <p:sp>
        <p:nvSpPr>
          <p:cNvPr id="17" name="TextBox 10">
            <a:extLst>
              <a:ext uri="{FF2B5EF4-FFF2-40B4-BE49-F238E27FC236}">
                <a16:creationId xmlns:a16="http://schemas.microsoft.com/office/drawing/2014/main" id="{E10452F3-0BF5-DB2F-1197-B797A58E4238}"/>
              </a:ext>
            </a:extLst>
          </p:cNvPr>
          <p:cNvSpPr txBox="1"/>
          <p:nvPr/>
        </p:nvSpPr>
        <p:spPr>
          <a:xfrm>
            <a:off x="3715627" y="-1513966"/>
            <a:ext cx="10856745" cy="851195"/>
          </a:xfrm>
          <a:prstGeom prst="rect">
            <a:avLst/>
          </a:prstGeom>
        </p:spPr>
        <p:txBody>
          <a:bodyPr wrap="square" lIns="0" tIns="0" rIns="0" bIns="0" rtlCol="0" anchor="t">
            <a:spAutoFit/>
          </a:bodyPr>
          <a:lstStyle/>
          <a:p>
            <a:pPr algn="ctr">
              <a:lnSpc>
                <a:spcPts val="7014"/>
              </a:lnSpc>
            </a:pPr>
            <a:r>
              <a:rPr lang="en-US" sz="4400" spc="2149" dirty="0">
                <a:solidFill>
                  <a:srgbClr val="FFC300"/>
                </a:solidFill>
                <a:latin typeface="Cooper Hewitt"/>
                <a:ea typeface="Cooper Hewitt"/>
                <a:cs typeface="Cooper Hewitt"/>
                <a:sym typeface="Cooper Hewitt"/>
              </a:rPr>
              <a:t>Shipping Database</a:t>
            </a:r>
          </a:p>
        </p:txBody>
      </p:sp>
      <p:sp>
        <p:nvSpPr>
          <p:cNvPr id="18" name="TextBox 11">
            <a:extLst>
              <a:ext uri="{FF2B5EF4-FFF2-40B4-BE49-F238E27FC236}">
                <a16:creationId xmlns:a16="http://schemas.microsoft.com/office/drawing/2014/main" id="{6A8E630C-EDF3-4EEB-87C4-106C46C3F8D0}"/>
              </a:ext>
            </a:extLst>
          </p:cNvPr>
          <p:cNvSpPr txBox="1"/>
          <p:nvPr/>
        </p:nvSpPr>
        <p:spPr>
          <a:xfrm>
            <a:off x="7624930" y="-3758551"/>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2451i group</a:t>
            </a:r>
          </a:p>
        </p:txBody>
      </p:sp>
      <p:sp>
        <p:nvSpPr>
          <p:cNvPr id="22" name="TextBox 12">
            <a:extLst>
              <a:ext uri="{FF2B5EF4-FFF2-40B4-BE49-F238E27FC236}">
                <a16:creationId xmlns:a16="http://schemas.microsoft.com/office/drawing/2014/main" id="{DE72A24F-B11B-C1C4-A117-67FAE960744A}"/>
              </a:ext>
            </a:extLst>
          </p:cNvPr>
          <p:cNvSpPr txBox="1"/>
          <p:nvPr/>
        </p:nvSpPr>
        <p:spPr>
          <a:xfrm>
            <a:off x="7624930" y="10949771"/>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Course Project</a:t>
            </a:r>
          </a:p>
        </p:txBody>
      </p:sp>
      <p:sp>
        <p:nvSpPr>
          <p:cNvPr id="23" name="Freeform 6">
            <a:extLst>
              <a:ext uri="{FF2B5EF4-FFF2-40B4-BE49-F238E27FC236}">
                <a16:creationId xmlns:a16="http://schemas.microsoft.com/office/drawing/2014/main" id="{964811E8-3CFE-1342-BBF9-7F444B874FD4}"/>
              </a:ext>
            </a:extLst>
          </p:cNvPr>
          <p:cNvSpPr/>
          <p:nvPr/>
        </p:nvSpPr>
        <p:spPr>
          <a:xfrm rot="10800000">
            <a:off x="20860374" y="8852337"/>
            <a:ext cx="5875775" cy="405963"/>
          </a:xfrm>
          <a:custGeom>
            <a:avLst/>
            <a:gdLst/>
            <a:ahLst/>
            <a:cxnLst/>
            <a:rect l="l" t="t" r="r" b="b"/>
            <a:pathLst>
              <a:path w="5875775" h="405963">
                <a:moveTo>
                  <a:pt x="0" y="0"/>
                </a:moveTo>
                <a:lnTo>
                  <a:pt x="5875775" y="0"/>
                </a:lnTo>
                <a:lnTo>
                  <a:pt x="5875775" y="405963"/>
                </a:lnTo>
                <a:lnTo>
                  <a:pt x="0" y="405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6" name="Picture 25">
            <a:extLst>
              <a:ext uri="{FF2B5EF4-FFF2-40B4-BE49-F238E27FC236}">
                <a16:creationId xmlns:a16="http://schemas.microsoft.com/office/drawing/2014/main" id="{5E032AF2-7349-3534-AAD8-FE67E4FF475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C76F839-580F-C259-FE1C-67148FE92B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3" name="TextBox 3"/>
          <p:cNvSpPr txBox="1"/>
          <p:nvPr/>
        </p:nvSpPr>
        <p:spPr>
          <a:xfrm>
            <a:off x="4976509" y="1860958"/>
            <a:ext cx="8334983" cy="1593849"/>
          </a:xfrm>
          <a:prstGeom prst="rect">
            <a:avLst/>
          </a:prstGeom>
        </p:spPr>
        <p:txBody>
          <a:bodyPr lIns="0" tIns="0" rIns="0" bIns="0" rtlCol="0" anchor="t">
            <a:spAutoFit/>
          </a:bodyPr>
          <a:lstStyle/>
          <a:p>
            <a:pPr algn="ctr">
              <a:lnSpc>
                <a:spcPts val="9799"/>
              </a:lnSpc>
            </a:pPr>
            <a:r>
              <a:rPr lang="en-US" sz="9999">
                <a:solidFill>
                  <a:srgbClr val="FFC300"/>
                </a:solidFill>
                <a:latin typeface="Cooper Hewitt"/>
                <a:ea typeface="Cooper Hewitt"/>
                <a:cs typeface="Cooper Hewitt"/>
                <a:sym typeface="Cooper Hewitt"/>
              </a:rPr>
              <a:t>OUR TEAM</a:t>
            </a:r>
          </a:p>
        </p:txBody>
      </p:sp>
      <p:sp>
        <p:nvSpPr>
          <p:cNvPr id="4" name="TextBox 4"/>
          <p:cNvSpPr txBox="1"/>
          <p:nvPr/>
        </p:nvSpPr>
        <p:spPr>
          <a:xfrm>
            <a:off x="5663754" y="7123880"/>
            <a:ext cx="2855185" cy="497252"/>
          </a:xfrm>
          <a:prstGeom prst="rect">
            <a:avLst/>
          </a:prstGeom>
        </p:spPr>
        <p:txBody>
          <a:bodyPr wrap="square" lIns="0" tIns="0" rIns="0" bIns="0" rtlCol="0" anchor="t">
            <a:spAutoFit/>
          </a:bodyPr>
          <a:lstStyle/>
          <a:p>
            <a:pPr algn="ctr">
              <a:lnSpc>
                <a:spcPts val="4059"/>
              </a:lnSpc>
            </a:pPr>
            <a:r>
              <a:rPr lang="en-US" sz="2899" spc="-57" dirty="0">
                <a:solidFill>
                  <a:srgbClr val="FFFFFF"/>
                </a:solidFill>
                <a:latin typeface="Cooper Hewitt"/>
                <a:ea typeface="Cooper Hewitt"/>
                <a:cs typeface="Cooper Hewitt"/>
                <a:sym typeface="Cooper Hewitt"/>
              </a:rPr>
              <a:t>AMAL MIRZAYEV</a:t>
            </a:r>
          </a:p>
        </p:txBody>
      </p:sp>
      <p:sp>
        <p:nvSpPr>
          <p:cNvPr id="6" name="Freeform 6"/>
          <p:cNvSpPr/>
          <p:nvPr/>
        </p:nvSpPr>
        <p:spPr>
          <a:xfrm rot="16954902" flipV="1">
            <a:off x="11432469" y="4148060"/>
            <a:ext cx="6217418" cy="4114800"/>
          </a:xfrm>
          <a:custGeom>
            <a:avLst/>
            <a:gdLst/>
            <a:ahLst/>
            <a:cxnLst/>
            <a:rect l="l" t="t" r="r" b="b"/>
            <a:pathLst>
              <a:path w="6217418" h="4114800">
                <a:moveTo>
                  <a:pt x="0" y="4114800"/>
                </a:moveTo>
                <a:lnTo>
                  <a:pt x="6217418" y="4114800"/>
                </a:lnTo>
                <a:lnTo>
                  <a:pt x="6217418"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450250" y="4127681"/>
            <a:ext cx="2224324" cy="2575195"/>
          </a:xfrm>
          <a:custGeom>
            <a:avLst/>
            <a:gdLst/>
            <a:ahLst/>
            <a:cxnLst/>
            <a:rect l="l" t="t" r="r" b="b"/>
            <a:pathLst>
              <a:path w="2224324" h="2575195">
                <a:moveTo>
                  <a:pt x="0" y="0"/>
                </a:moveTo>
                <a:lnTo>
                  <a:pt x="2224325" y="0"/>
                </a:lnTo>
                <a:lnTo>
                  <a:pt x="2224325" y="2575195"/>
                </a:lnTo>
                <a:lnTo>
                  <a:pt x="0" y="2575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915460" y="4127681"/>
            <a:ext cx="2224324" cy="2575195"/>
          </a:xfrm>
          <a:custGeom>
            <a:avLst/>
            <a:gdLst/>
            <a:ahLst/>
            <a:cxnLst/>
            <a:rect l="l" t="t" r="r" b="b"/>
            <a:pathLst>
              <a:path w="2224324" h="2575195">
                <a:moveTo>
                  <a:pt x="0" y="0"/>
                </a:moveTo>
                <a:lnTo>
                  <a:pt x="2224325" y="0"/>
                </a:lnTo>
                <a:lnTo>
                  <a:pt x="2224325" y="2575195"/>
                </a:lnTo>
                <a:lnTo>
                  <a:pt x="0" y="25751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AutoShape 14"/>
          <p:cNvSpPr/>
          <p:nvPr/>
        </p:nvSpPr>
        <p:spPr>
          <a:xfrm flipH="1">
            <a:off x="9070387" y="4127681"/>
            <a:ext cx="0" cy="3797753"/>
          </a:xfrm>
          <a:prstGeom prst="line">
            <a:avLst/>
          </a:prstGeom>
          <a:ln w="38100" cap="flat">
            <a:solidFill>
              <a:srgbClr val="FFFFFF"/>
            </a:solidFill>
            <a:prstDash val="solid"/>
            <a:headEnd type="none" w="sm" len="sm"/>
            <a:tailEnd type="none" w="sm" len="sm"/>
          </a:ln>
        </p:spPr>
      </p:sp>
      <p:sp>
        <p:nvSpPr>
          <p:cNvPr id="30" name="Freeform 3">
            <a:extLst>
              <a:ext uri="{FF2B5EF4-FFF2-40B4-BE49-F238E27FC236}">
                <a16:creationId xmlns:a16="http://schemas.microsoft.com/office/drawing/2014/main" id="{554B77DE-4E98-3743-674E-1EDD7B62D41D}"/>
              </a:ext>
            </a:extLst>
          </p:cNvPr>
          <p:cNvSpPr/>
          <p:nvPr/>
        </p:nvSpPr>
        <p:spPr>
          <a:xfrm rot="10800000">
            <a:off x="1028700" y="12299182"/>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5">
            <a:extLst>
              <a:ext uri="{FF2B5EF4-FFF2-40B4-BE49-F238E27FC236}">
                <a16:creationId xmlns:a16="http://schemas.microsoft.com/office/drawing/2014/main" id="{2341910C-2D60-17FE-B519-CC152F167C86}"/>
              </a:ext>
            </a:extLst>
          </p:cNvPr>
          <p:cNvSpPr/>
          <p:nvPr/>
        </p:nvSpPr>
        <p:spPr>
          <a:xfrm rot="10800000" flipH="1">
            <a:off x="12873370" y="12299182"/>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6">
            <a:extLst>
              <a:ext uri="{FF2B5EF4-FFF2-40B4-BE49-F238E27FC236}">
                <a16:creationId xmlns:a16="http://schemas.microsoft.com/office/drawing/2014/main" id="{D5E0AFA5-E588-2ECE-3B0E-AA8363AAC9BE}"/>
              </a:ext>
            </a:extLst>
          </p:cNvPr>
          <p:cNvSpPr/>
          <p:nvPr/>
        </p:nvSpPr>
        <p:spPr>
          <a:xfrm>
            <a:off x="-7849679" y="1309503"/>
            <a:ext cx="5875775" cy="405963"/>
          </a:xfrm>
          <a:custGeom>
            <a:avLst/>
            <a:gdLst/>
            <a:ahLst/>
            <a:cxnLst/>
            <a:rect l="l" t="t" r="r" b="b"/>
            <a:pathLst>
              <a:path w="5875775" h="405963">
                <a:moveTo>
                  <a:pt x="0" y="0"/>
                </a:moveTo>
                <a:lnTo>
                  <a:pt x="5875775" y="0"/>
                </a:lnTo>
                <a:lnTo>
                  <a:pt x="5875775" y="405963"/>
                </a:lnTo>
                <a:lnTo>
                  <a:pt x="0" y="40596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Freeform 7">
            <a:extLst>
              <a:ext uri="{FF2B5EF4-FFF2-40B4-BE49-F238E27FC236}">
                <a16:creationId xmlns:a16="http://schemas.microsoft.com/office/drawing/2014/main" id="{72D1AB67-38EC-30CC-252D-B9ECC10200B4}"/>
              </a:ext>
            </a:extLst>
          </p:cNvPr>
          <p:cNvSpPr/>
          <p:nvPr/>
        </p:nvSpPr>
        <p:spPr>
          <a:xfrm flipH="1">
            <a:off x="20471106" y="1309503"/>
            <a:ext cx="5875775" cy="405963"/>
          </a:xfrm>
          <a:custGeom>
            <a:avLst/>
            <a:gdLst/>
            <a:ahLst/>
            <a:cxnLst/>
            <a:rect l="l" t="t" r="r" b="b"/>
            <a:pathLst>
              <a:path w="5875775" h="405963">
                <a:moveTo>
                  <a:pt x="5875775" y="0"/>
                </a:moveTo>
                <a:lnTo>
                  <a:pt x="0" y="0"/>
                </a:lnTo>
                <a:lnTo>
                  <a:pt x="0" y="405963"/>
                </a:lnTo>
                <a:lnTo>
                  <a:pt x="5875775" y="405963"/>
                </a:lnTo>
                <a:lnTo>
                  <a:pt x="5875775"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Freeform 8">
            <a:extLst>
              <a:ext uri="{FF2B5EF4-FFF2-40B4-BE49-F238E27FC236}">
                <a16:creationId xmlns:a16="http://schemas.microsoft.com/office/drawing/2014/main" id="{FA655451-D402-4F8F-BD7E-94998185393F}"/>
              </a:ext>
            </a:extLst>
          </p:cNvPr>
          <p:cNvSpPr/>
          <p:nvPr/>
        </p:nvSpPr>
        <p:spPr>
          <a:xfrm rot="10800000">
            <a:off x="20471106" y="3030254"/>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5" name="Freeform 9">
            <a:extLst>
              <a:ext uri="{FF2B5EF4-FFF2-40B4-BE49-F238E27FC236}">
                <a16:creationId xmlns:a16="http://schemas.microsoft.com/office/drawing/2014/main" id="{255EEE7D-4D2D-C817-33CB-E86B0CCDF433}"/>
              </a:ext>
            </a:extLst>
          </p:cNvPr>
          <p:cNvSpPr/>
          <p:nvPr/>
        </p:nvSpPr>
        <p:spPr>
          <a:xfrm rot="10800000">
            <a:off x="-2815290" y="3030254"/>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5" name="Freeform 6">
            <a:extLst>
              <a:ext uri="{FF2B5EF4-FFF2-40B4-BE49-F238E27FC236}">
                <a16:creationId xmlns:a16="http://schemas.microsoft.com/office/drawing/2014/main" id="{543414B6-F83A-25C8-A786-0603CF5C6D08}"/>
              </a:ext>
            </a:extLst>
          </p:cNvPr>
          <p:cNvSpPr/>
          <p:nvPr/>
        </p:nvSpPr>
        <p:spPr>
          <a:xfrm rot="4645098" flipH="1" flipV="1">
            <a:off x="638112" y="4300460"/>
            <a:ext cx="6217418" cy="4114800"/>
          </a:xfrm>
          <a:custGeom>
            <a:avLst/>
            <a:gdLst/>
            <a:ahLst/>
            <a:cxnLst/>
            <a:rect l="l" t="t" r="r" b="b"/>
            <a:pathLst>
              <a:path w="6217418" h="4114800">
                <a:moveTo>
                  <a:pt x="0" y="4114800"/>
                </a:moveTo>
                <a:lnTo>
                  <a:pt x="6217418" y="4114800"/>
                </a:lnTo>
                <a:lnTo>
                  <a:pt x="6217418"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TextBox 10">
            <a:extLst>
              <a:ext uri="{FF2B5EF4-FFF2-40B4-BE49-F238E27FC236}">
                <a16:creationId xmlns:a16="http://schemas.microsoft.com/office/drawing/2014/main" id="{AB0BF61A-64C3-50F8-2E64-8BE33AD8A707}"/>
              </a:ext>
            </a:extLst>
          </p:cNvPr>
          <p:cNvSpPr txBox="1"/>
          <p:nvPr/>
        </p:nvSpPr>
        <p:spPr>
          <a:xfrm>
            <a:off x="7624930" y="-1442802"/>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2451i</a:t>
            </a:r>
          </a:p>
        </p:txBody>
      </p:sp>
      <p:sp>
        <p:nvSpPr>
          <p:cNvPr id="47" name="TextBox 11">
            <a:extLst>
              <a:ext uri="{FF2B5EF4-FFF2-40B4-BE49-F238E27FC236}">
                <a16:creationId xmlns:a16="http://schemas.microsoft.com/office/drawing/2014/main" id="{501A4E3D-B006-0988-20F4-E589CD61F6AB}"/>
              </a:ext>
            </a:extLst>
          </p:cNvPr>
          <p:cNvSpPr txBox="1"/>
          <p:nvPr/>
        </p:nvSpPr>
        <p:spPr>
          <a:xfrm>
            <a:off x="7624930" y="11274380"/>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Course Project</a:t>
            </a:r>
          </a:p>
        </p:txBody>
      </p:sp>
      <p:sp>
        <p:nvSpPr>
          <p:cNvPr id="49" name="TextBox 13">
            <a:extLst>
              <a:ext uri="{FF2B5EF4-FFF2-40B4-BE49-F238E27FC236}">
                <a16:creationId xmlns:a16="http://schemas.microsoft.com/office/drawing/2014/main" id="{E97BAC1B-AEEB-8348-9BEF-F4EDBE68E15B}"/>
              </a:ext>
            </a:extLst>
          </p:cNvPr>
          <p:cNvSpPr txBox="1"/>
          <p:nvPr/>
        </p:nvSpPr>
        <p:spPr>
          <a:xfrm>
            <a:off x="10000991" y="7115440"/>
            <a:ext cx="3461152" cy="497252"/>
          </a:xfrm>
          <a:prstGeom prst="rect">
            <a:avLst/>
          </a:prstGeom>
        </p:spPr>
        <p:txBody>
          <a:bodyPr wrap="square" lIns="0" tIns="0" rIns="0" bIns="0" rtlCol="0" anchor="t">
            <a:spAutoFit/>
          </a:bodyPr>
          <a:lstStyle/>
          <a:p>
            <a:pPr algn="ctr">
              <a:lnSpc>
                <a:spcPts val="4059"/>
              </a:lnSpc>
            </a:pPr>
            <a:r>
              <a:rPr lang="en-US" sz="2899" spc="-57" dirty="0">
                <a:solidFill>
                  <a:srgbClr val="FFFFFF"/>
                </a:solidFill>
                <a:latin typeface="Cooper Hewitt"/>
                <a:ea typeface="Cooper Hewitt"/>
                <a:cs typeface="Cooper Hewitt"/>
                <a:sym typeface="Cooper Hewitt"/>
              </a:rPr>
              <a:t>ELNUR HUSEYNOV</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E8B2E6-626A-7ADB-6472-1B0B04D9E7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3" name="Freeform 3"/>
          <p:cNvSpPr/>
          <p:nvPr/>
        </p:nvSpPr>
        <p:spPr>
          <a:xfrm rot="-10800000">
            <a:off x="1028700" y="5143500"/>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70590" y="3660304"/>
            <a:ext cx="10746821" cy="2064091"/>
          </a:xfrm>
          <a:prstGeom prst="rect">
            <a:avLst/>
          </a:prstGeom>
        </p:spPr>
        <p:txBody>
          <a:bodyPr lIns="0" tIns="0" rIns="0" bIns="0" rtlCol="0" anchor="t">
            <a:spAutoFit/>
          </a:bodyPr>
          <a:lstStyle/>
          <a:p>
            <a:pPr algn="ctr">
              <a:lnSpc>
                <a:spcPts val="16767"/>
              </a:lnSpc>
              <a:spcBef>
                <a:spcPct val="0"/>
              </a:spcBef>
            </a:pPr>
            <a:r>
              <a:rPr lang="en-US" sz="11976" dirty="0">
                <a:solidFill>
                  <a:srgbClr val="FFC300"/>
                </a:solidFill>
                <a:latin typeface="Alfa Slab One" panose="00000500000000000000" pitchFamily="2" charset="0"/>
                <a:ea typeface="Cooper Hewitt"/>
                <a:cs typeface="Cooper Hewitt"/>
                <a:sym typeface="Cooper Hewitt"/>
              </a:rPr>
              <a:t>THANK YOU</a:t>
            </a:r>
          </a:p>
        </p:txBody>
      </p:sp>
      <p:sp>
        <p:nvSpPr>
          <p:cNvPr id="5" name="Freeform 5"/>
          <p:cNvSpPr/>
          <p:nvPr/>
        </p:nvSpPr>
        <p:spPr>
          <a:xfrm rot="-10800000" flipH="1">
            <a:off x="12873370" y="5143500"/>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1028700"/>
            <a:ext cx="5875775" cy="405963"/>
          </a:xfrm>
          <a:custGeom>
            <a:avLst/>
            <a:gdLst/>
            <a:ahLst/>
            <a:cxnLst/>
            <a:rect l="l" t="t" r="r" b="b"/>
            <a:pathLst>
              <a:path w="5875775" h="405963">
                <a:moveTo>
                  <a:pt x="0" y="0"/>
                </a:moveTo>
                <a:lnTo>
                  <a:pt x="5875775" y="0"/>
                </a:lnTo>
                <a:lnTo>
                  <a:pt x="5875775" y="405963"/>
                </a:lnTo>
                <a:lnTo>
                  <a:pt x="0" y="405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1383525" y="1028700"/>
            <a:ext cx="5875775" cy="405963"/>
          </a:xfrm>
          <a:custGeom>
            <a:avLst/>
            <a:gdLst/>
            <a:ahLst/>
            <a:cxnLst/>
            <a:rect l="l" t="t" r="r" b="b"/>
            <a:pathLst>
              <a:path w="5875775" h="405963">
                <a:moveTo>
                  <a:pt x="5875775" y="0"/>
                </a:moveTo>
                <a:lnTo>
                  <a:pt x="0" y="0"/>
                </a:lnTo>
                <a:lnTo>
                  <a:pt x="0" y="405963"/>
                </a:lnTo>
                <a:lnTo>
                  <a:pt x="5875775" y="405963"/>
                </a:lnTo>
                <a:lnTo>
                  <a:pt x="587577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417914" y="2864529"/>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028700" y="2864529"/>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624930" y="942975"/>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2451i</a:t>
            </a:r>
          </a:p>
        </p:txBody>
      </p:sp>
      <p:sp>
        <p:nvSpPr>
          <p:cNvPr id="11" name="TextBox 11"/>
          <p:cNvSpPr txBox="1"/>
          <p:nvPr/>
        </p:nvSpPr>
        <p:spPr>
          <a:xfrm>
            <a:off x="7624930" y="8899991"/>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Course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8493FE-800A-83F8-BAD0-C1E3100F54E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3" name="Freeform 3"/>
          <p:cNvSpPr/>
          <p:nvPr/>
        </p:nvSpPr>
        <p:spPr>
          <a:xfrm>
            <a:off x="12873370" y="1028700"/>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3746108" y="3484752"/>
            <a:ext cx="10746821" cy="2064091"/>
          </a:xfrm>
          <a:prstGeom prst="rect">
            <a:avLst/>
          </a:prstGeom>
        </p:spPr>
        <p:txBody>
          <a:bodyPr lIns="0" tIns="0" rIns="0" bIns="0" rtlCol="0" anchor="t">
            <a:spAutoFit/>
          </a:bodyPr>
          <a:lstStyle/>
          <a:p>
            <a:pPr algn="ctr">
              <a:lnSpc>
                <a:spcPts val="16767"/>
              </a:lnSpc>
              <a:spcBef>
                <a:spcPct val="0"/>
              </a:spcBef>
            </a:pPr>
            <a:r>
              <a:rPr lang="en-US" sz="11980" dirty="0">
                <a:solidFill>
                  <a:srgbClr val="FFC300"/>
                </a:solidFill>
                <a:latin typeface="Alfa Slab One" panose="00000500000000000000" pitchFamily="2" charset="0"/>
                <a:ea typeface="Cooper Hewitt"/>
                <a:cs typeface="Cooper Hewitt"/>
                <a:sym typeface="Cooper Hewitt"/>
              </a:rPr>
              <a:t>Database</a:t>
            </a:r>
          </a:p>
        </p:txBody>
      </p:sp>
      <p:sp>
        <p:nvSpPr>
          <p:cNvPr id="5" name="Freeform 5"/>
          <p:cNvSpPr/>
          <p:nvPr/>
        </p:nvSpPr>
        <p:spPr>
          <a:xfrm flipH="1">
            <a:off x="1028700" y="1028700"/>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1028700" y="8852337"/>
            <a:ext cx="5875775" cy="405963"/>
          </a:xfrm>
          <a:custGeom>
            <a:avLst/>
            <a:gdLst/>
            <a:ahLst/>
            <a:cxnLst/>
            <a:rect l="l" t="t" r="r" b="b"/>
            <a:pathLst>
              <a:path w="5875775" h="405963">
                <a:moveTo>
                  <a:pt x="5875775" y="0"/>
                </a:moveTo>
                <a:lnTo>
                  <a:pt x="0" y="0"/>
                </a:lnTo>
                <a:lnTo>
                  <a:pt x="0" y="405963"/>
                </a:lnTo>
                <a:lnTo>
                  <a:pt x="5875775" y="405963"/>
                </a:lnTo>
                <a:lnTo>
                  <a:pt x="587577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28700" y="6573366"/>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6417914" y="6573366"/>
            <a:ext cx="841386" cy="849105"/>
          </a:xfrm>
          <a:custGeom>
            <a:avLst/>
            <a:gdLst/>
            <a:ahLst/>
            <a:cxnLst/>
            <a:rect l="l" t="t" r="r" b="b"/>
            <a:pathLst>
              <a:path w="841386" h="849105">
                <a:moveTo>
                  <a:pt x="0" y="0"/>
                </a:moveTo>
                <a:lnTo>
                  <a:pt x="841386" y="0"/>
                </a:lnTo>
                <a:lnTo>
                  <a:pt x="841386" y="849105"/>
                </a:lnTo>
                <a:lnTo>
                  <a:pt x="0" y="8491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3715627" y="5432835"/>
            <a:ext cx="10856745" cy="851195"/>
          </a:xfrm>
          <a:prstGeom prst="rect">
            <a:avLst/>
          </a:prstGeom>
        </p:spPr>
        <p:txBody>
          <a:bodyPr wrap="square" lIns="0" tIns="0" rIns="0" bIns="0" rtlCol="0" anchor="t">
            <a:spAutoFit/>
          </a:bodyPr>
          <a:lstStyle/>
          <a:p>
            <a:pPr algn="ctr">
              <a:lnSpc>
                <a:spcPts val="7014"/>
              </a:lnSpc>
            </a:pPr>
            <a:r>
              <a:rPr lang="en-US" sz="4400" spc="2149" dirty="0">
                <a:solidFill>
                  <a:srgbClr val="FFC300"/>
                </a:solidFill>
                <a:latin typeface="Cooper Hewitt"/>
                <a:ea typeface="Cooper Hewitt"/>
                <a:cs typeface="Cooper Hewitt"/>
                <a:sym typeface="Cooper Hewitt"/>
              </a:rPr>
              <a:t>Shipping Database</a:t>
            </a:r>
          </a:p>
        </p:txBody>
      </p:sp>
      <p:sp>
        <p:nvSpPr>
          <p:cNvPr id="11" name="TextBox 11"/>
          <p:cNvSpPr txBox="1"/>
          <p:nvPr/>
        </p:nvSpPr>
        <p:spPr>
          <a:xfrm>
            <a:off x="7624930" y="942975"/>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2451i group</a:t>
            </a:r>
          </a:p>
        </p:txBody>
      </p:sp>
      <p:sp>
        <p:nvSpPr>
          <p:cNvPr id="12" name="TextBox 12"/>
          <p:cNvSpPr txBox="1"/>
          <p:nvPr/>
        </p:nvSpPr>
        <p:spPr>
          <a:xfrm>
            <a:off x="7624930" y="8899991"/>
            <a:ext cx="3038140" cy="304122"/>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Course Project</a:t>
            </a:r>
          </a:p>
        </p:txBody>
      </p:sp>
      <p:sp>
        <p:nvSpPr>
          <p:cNvPr id="13" name="Freeform 3">
            <a:extLst>
              <a:ext uri="{FF2B5EF4-FFF2-40B4-BE49-F238E27FC236}">
                <a16:creationId xmlns:a16="http://schemas.microsoft.com/office/drawing/2014/main" id="{F378889D-1E93-7D1B-67B0-D65E30534AD8}"/>
              </a:ext>
            </a:extLst>
          </p:cNvPr>
          <p:cNvSpPr/>
          <p:nvPr/>
        </p:nvSpPr>
        <p:spPr>
          <a:xfrm rot="5400000">
            <a:off x="1773622" y="11451265"/>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5">
            <a:extLst>
              <a:ext uri="{FF2B5EF4-FFF2-40B4-BE49-F238E27FC236}">
                <a16:creationId xmlns:a16="http://schemas.microsoft.com/office/drawing/2014/main" id="{49239E25-B9BB-D5AB-E165-AFD82A2E472D}"/>
              </a:ext>
            </a:extLst>
          </p:cNvPr>
          <p:cNvSpPr/>
          <p:nvPr/>
        </p:nvSpPr>
        <p:spPr>
          <a:xfrm rot="5400000" flipH="1">
            <a:off x="-5793415" y="2747553"/>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5">
            <a:extLst>
              <a:ext uri="{FF2B5EF4-FFF2-40B4-BE49-F238E27FC236}">
                <a16:creationId xmlns:a16="http://schemas.microsoft.com/office/drawing/2014/main" id="{C9499D23-2E6E-29B0-A1F3-01EBE3B49FAD}"/>
              </a:ext>
            </a:extLst>
          </p:cNvPr>
          <p:cNvSpPr/>
          <p:nvPr/>
        </p:nvSpPr>
        <p:spPr>
          <a:xfrm rot="5400000" flipH="1">
            <a:off x="7466900" y="-6209980"/>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3">
            <a:extLst>
              <a:ext uri="{FF2B5EF4-FFF2-40B4-BE49-F238E27FC236}">
                <a16:creationId xmlns:a16="http://schemas.microsoft.com/office/drawing/2014/main" id="{38F8760B-0667-CE04-4315-947C6656B08B}"/>
              </a:ext>
            </a:extLst>
          </p:cNvPr>
          <p:cNvSpPr/>
          <p:nvPr/>
        </p:nvSpPr>
        <p:spPr>
          <a:xfrm rot="5400000">
            <a:off x="11254580" y="11451265"/>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6">
            <a:extLst>
              <a:ext uri="{FF2B5EF4-FFF2-40B4-BE49-F238E27FC236}">
                <a16:creationId xmlns:a16="http://schemas.microsoft.com/office/drawing/2014/main" id="{5A3DD104-DDA0-5F93-EF8F-FB6FF1ADB343}"/>
              </a:ext>
            </a:extLst>
          </p:cNvPr>
          <p:cNvSpPr/>
          <p:nvPr/>
        </p:nvSpPr>
        <p:spPr>
          <a:xfrm rot="10800000">
            <a:off x="11383525" y="8852337"/>
            <a:ext cx="5875775" cy="405963"/>
          </a:xfrm>
          <a:custGeom>
            <a:avLst/>
            <a:gdLst/>
            <a:ahLst/>
            <a:cxnLst/>
            <a:rect l="l" t="t" r="r" b="b"/>
            <a:pathLst>
              <a:path w="5875775" h="405963">
                <a:moveTo>
                  <a:pt x="0" y="0"/>
                </a:moveTo>
                <a:lnTo>
                  <a:pt x="5875775" y="0"/>
                </a:lnTo>
                <a:lnTo>
                  <a:pt x="5875775" y="405963"/>
                </a:lnTo>
                <a:lnTo>
                  <a:pt x="0" y="4059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3">
            <a:extLst>
              <a:ext uri="{FF2B5EF4-FFF2-40B4-BE49-F238E27FC236}">
                <a16:creationId xmlns:a16="http://schemas.microsoft.com/office/drawing/2014/main" id="{9CC85B04-ECCD-065B-6107-949545680C86}"/>
              </a:ext>
            </a:extLst>
          </p:cNvPr>
          <p:cNvSpPr/>
          <p:nvPr/>
        </p:nvSpPr>
        <p:spPr>
          <a:xfrm>
            <a:off x="19879408" y="1857932"/>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95221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E5D71F6-7D6C-DC3A-902B-2CDBE209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3" name="Freeform 3"/>
          <p:cNvSpPr/>
          <p:nvPr/>
        </p:nvSpPr>
        <p:spPr>
          <a:xfrm rot="5400000">
            <a:off x="3360945" y="4406611"/>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70590" y="-5579959"/>
            <a:ext cx="10746821" cy="2394891"/>
          </a:xfrm>
          <a:prstGeom prst="rect">
            <a:avLst/>
          </a:prstGeom>
        </p:spPr>
        <p:txBody>
          <a:bodyPr lIns="0" tIns="0" rIns="0" bIns="0" rtlCol="0" anchor="t">
            <a:spAutoFit/>
          </a:bodyPr>
          <a:lstStyle/>
          <a:p>
            <a:pPr algn="ctr">
              <a:lnSpc>
                <a:spcPts val="16767"/>
              </a:lnSpc>
              <a:spcBef>
                <a:spcPct val="0"/>
              </a:spcBef>
            </a:pPr>
            <a:r>
              <a:rPr lang="en-US" sz="11976" dirty="0">
                <a:solidFill>
                  <a:srgbClr val="FFC300"/>
                </a:solidFill>
                <a:latin typeface="Cooper Hewitt"/>
                <a:ea typeface="Cooper Hewitt"/>
                <a:cs typeface="Cooper Hewitt"/>
                <a:sym typeface="Cooper Hewitt"/>
              </a:rPr>
              <a:t>TEHCNOLOGY</a:t>
            </a:r>
          </a:p>
        </p:txBody>
      </p:sp>
      <p:sp>
        <p:nvSpPr>
          <p:cNvPr id="5" name="Freeform 5"/>
          <p:cNvSpPr/>
          <p:nvPr/>
        </p:nvSpPr>
        <p:spPr>
          <a:xfrm rot="5400000" flipH="1">
            <a:off x="-590649" y="4306201"/>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4840455" y="-3499869"/>
            <a:ext cx="8607090" cy="1008524"/>
          </a:xfrm>
          <a:prstGeom prst="rect">
            <a:avLst/>
          </a:prstGeom>
        </p:spPr>
        <p:txBody>
          <a:bodyPr lIns="0" tIns="0" rIns="0" bIns="0" rtlCol="0" anchor="t">
            <a:spAutoFit/>
          </a:bodyPr>
          <a:lstStyle/>
          <a:p>
            <a:pPr algn="ctr">
              <a:lnSpc>
                <a:spcPts val="7014"/>
              </a:lnSpc>
            </a:pPr>
            <a:r>
              <a:rPr lang="en-US" sz="5010" spc="2149">
                <a:solidFill>
                  <a:srgbClr val="FFC300"/>
                </a:solidFill>
                <a:latin typeface="Cooper Hewitt"/>
                <a:ea typeface="Cooper Hewitt"/>
                <a:cs typeface="Cooper Hewitt"/>
                <a:sym typeface="Cooper Hewitt"/>
              </a:rPr>
              <a:t>PRESENTATION</a:t>
            </a:r>
          </a:p>
        </p:txBody>
      </p:sp>
      <p:sp>
        <p:nvSpPr>
          <p:cNvPr id="11" name="TextBox 11"/>
          <p:cNvSpPr txBox="1"/>
          <p:nvPr/>
        </p:nvSpPr>
        <p:spPr>
          <a:xfrm>
            <a:off x="7624930" y="-8121736"/>
            <a:ext cx="3038140" cy="358309"/>
          </a:xfrm>
          <a:prstGeom prst="rect">
            <a:avLst/>
          </a:prstGeom>
        </p:spPr>
        <p:txBody>
          <a:bodyPr lIns="0" tIns="0" rIns="0" bIns="0" rtlCol="0" anchor="t">
            <a:spAutoFit/>
          </a:bodyPr>
          <a:lstStyle/>
          <a:p>
            <a:pPr algn="ctr">
              <a:lnSpc>
                <a:spcPts val="2512"/>
              </a:lnSpc>
            </a:pPr>
            <a:r>
              <a:rPr lang="en-US" sz="1794" spc="269">
                <a:solidFill>
                  <a:srgbClr val="FFC300"/>
                </a:solidFill>
                <a:latin typeface="Cooper Hewitt"/>
                <a:ea typeface="Cooper Hewitt"/>
                <a:cs typeface="Cooper Hewitt"/>
                <a:sym typeface="Cooper Hewitt"/>
              </a:rPr>
              <a:t>STUDIO SHODWE</a:t>
            </a:r>
          </a:p>
        </p:txBody>
      </p:sp>
      <p:sp>
        <p:nvSpPr>
          <p:cNvPr id="12" name="TextBox 12"/>
          <p:cNvSpPr txBox="1"/>
          <p:nvPr/>
        </p:nvSpPr>
        <p:spPr>
          <a:xfrm>
            <a:off x="7624930" y="11087100"/>
            <a:ext cx="3038140" cy="358309"/>
          </a:xfrm>
          <a:prstGeom prst="rect">
            <a:avLst/>
          </a:prstGeom>
        </p:spPr>
        <p:txBody>
          <a:bodyPr lIns="0" tIns="0" rIns="0" bIns="0" rtlCol="0" anchor="t">
            <a:spAutoFit/>
          </a:bodyPr>
          <a:lstStyle/>
          <a:p>
            <a:pPr algn="ctr">
              <a:lnSpc>
                <a:spcPts val="2512"/>
              </a:lnSpc>
            </a:pPr>
            <a:r>
              <a:rPr lang="en-US" sz="1794" spc="269" dirty="0">
                <a:solidFill>
                  <a:srgbClr val="FFC300"/>
                </a:solidFill>
                <a:latin typeface="Cooper Hewitt"/>
                <a:ea typeface="Cooper Hewitt"/>
                <a:cs typeface="Cooper Hewitt"/>
                <a:sym typeface="Cooper Hewitt"/>
              </a:rPr>
              <a:t>27 JUNE, 2024</a:t>
            </a:r>
          </a:p>
        </p:txBody>
      </p:sp>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F28DD289-5D84-D84F-4033-47C0462C4D09}"/>
                  </a:ext>
                </a:extLst>
              </p:cNvPr>
              <p:cNvGraphicFramePr>
                <a:graphicFrameLocks noChangeAspect="1"/>
              </p:cNvGraphicFramePr>
              <p:nvPr>
                <p:extLst>
                  <p:ext uri="{D42A27DB-BD31-4B8C-83A1-F6EECF244321}">
                    <p14:modId xmlns:p14="http://schemas.microsoft.com/office/powerpoint/2010/main" val="3217485518"/>
                  </p:ext>
                </p:extLst>
              </p:nvPr>
            </p:nvGraphicFramePr>
            <p:xfrm>
              <a:off x="1719433" y="3286676"/>
              <a:ext cx="2074985" cy="1167179"/>
            </p:xfrm>
            <a:graphic>
              <a:graphicData uri="http://schemas.microsoft.com/office/powerpoint/2016/slidezoom">
                <pslz:sldZm>
                  <pslz:sldZmObj sldId="258" cId="0">
                    <pslz:zmPr id="{FD0BE2F2-D32B-418A-A8F4-AAF05CF65381}" transitionDur="1000">
                      <p166:blipFill xmlns:p166="http://schemas.microsoft.com/office/powerpoint/2016/6/main">
                        <a:blip r:embed="rId6"/>
                        <a:stretch>
                          <a:fillRect/>
                        </a:stretch>
                      </p166:blipFill>
                      <p166:spPr xmlns:p166="http://schemas.microsoft.com/office/powerpoint/2016/6/main">
                        <a:xfrm>
                          <a:off x="0" y="0"/>
                          <a:ext cx="2074985" cy="1167179"/>
                        </a:xfrm>
                        <a:prstGeom prst="roundRect">
                          <a:avLst>
                            <a:gd name="adj" fmla="val 8594"/>
                          </a:avLst>
                        </a:prstGeom>
                        <a:solidFill>
                          <a:srgbClr val="FFFFFF">
                            <a:shade val="85000"/>
                          </a:srgbClr>
                        </a:solidFill>
                        <a:ln>
                          <a:solidFill>
                            <a:schemeClr val="bg1">
                              <a:lumMod val="95000"/>
                            </a:schemeClr>
                          </a:solidFill>
                        </a:ln>
                        <a:effectLst>
                          <a:reflection blurRad="12700" stA="38000" endPos="28000" dist="5000" dir="5400000" sy="-100000" algn="bl" rotWithShape="0"/>
                        </a:effectLst>
                      </p166:spPr>
                    </pslz:zmPr>
                  </pslz:sldZmObj>
                </pslz:sldZm>
              </a:graphicData>
            </a:graphic>
          </p:graphicFrame>
        </mc:Choice>
        <mc:Fallback>
          <p:pic>
            <p:nvPicPr>
              <p:cNvPr id="16" name="Slide Zoom 15">
                <a:hlinkClick r:id="rId7" action="ppaction://hlinksldjump"/>
                <a:extLst>
                  <a:ext uri="{FF2B5EF4-FFF2-40B4-BE49-F238E27FC236}">
                    <a16:creationId xmlns:a16="http://schemas.microsoft.com/office/drawing/2014/main" id="{F28DD289-5D84-D84F-4033-47C0462C4D09}"/>
                  </a:ext>
                </a:extLst>
              </p:cNvPr>
              <p:cNvPicPr>
                <a:picLocks noGrp="1" noRot="1" noChangeAspect="1" noMove="1" noResize="1" noEditPoints="1" noAdjustHandles="1" noChangeArrowheads="1" noChangeShapeType="1"/>
              </p:cNvPicPr>
              <p:nvPr/>
            </p:nvPicPr>
            <p:blipFill>
              <a:blip r:embed="rId6"/>
              <a:stretch>
                <a:fillRect/>
              </a:stretch>
            </p:blipFill>
            <p:spPr>
              <a:xfrm>
                <a:off x="1719433" y="3286676"/>
                <a:ext cx="2074985" cy="1167179"/>
              </a:xfrm>
              <a:prstGeom prst="roundRect">
                <a:avLst>
                  <a:gd name="adj" fmla="val 8594"/>
                </a:avLst>
              </a:prstGeom>
              <a:solidFill>
                <a:srgbClr val="FFFFFF">
                  <a:shade val="85000"/>
                </a:srgbClr>
              </a:solidFill>
              <a:ln>
                <a:solidFill>
                  <a:schemeClr val="bg1">
                    <a:lumMod val="95000"/>
                  </a:schemeClr>
                </a:solidFill>
              </a:ln>
              <a:effectLst>
                <a:reflection blurRad="12700" stA="38000" endPos="28000" dist="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92055BB1-2440-03ED-5724-AB0BC463F71D}"/>
                  </a:ext>
                </a:extLst>
              </p:cNvPr>
              <p:cNvGraphicFramePr>
                <a:graphicFrameLocks noChangeAspect="1"/>
              </p:cNvGraphicFramePr>
              <p:nvPr>
                <p:extLst>
                  <p:ext uri="{D42A27DB-BD31-4B8C-83A1-F6EECF244321}">
                    <p14:modId xmlns:p14="http://schemas.microsoft.com/office/powerpoint/2010/main" val="1401339377"/>
                  </p:ext>
                </p:extLst>
              </p:nvPr>
            </p:nvGraphicFramePr>
            <p:xfrm>
              <a:off x="3810960" y="6594684"/>
              <a:ext cx="2297054" cy="1292093"/>
            </p:xfrm>
            <a:graphic>
              <a:graphicData uri="http://schemas.microsoft.com/office/powerpoint/2016/slidezoom">
                <pslz:sldZm>
                  <pslz:sldZmObj sldId="259" cId="0">
                    <pslz:zmPr id="{BD3CC4C6-7639-49D3-AADE-B7804612598F}" transitionDur="1000">
                      <p166:blipFill xmlns:p166="http://schemas.microsoft.com/office/powerpoint/2016/6/main">
                        <a:blip r:embed="rId8"/>
                        <a:stretch>
                          <a:fillRect/>
                        </a:stretch>
                      </p166:blipFill>
                      <p166:spPr xmlns:p166="http://schemas.microsoft.com/office/powerpoint/2016/6/main">
                        <a:xfrm>
                          <a:off x="0" y="0"/>
                          <a:ext cx="2297054" cy="1292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p:pic>
            <p:nvPicPr>
              <p:cNvPr id="22" name="Slide Zoom 21">
                <a:hlinkClick r:id="rId9" action="ppaction://hlinksldjump"/>
                <a:extLst>
                  <a:ext uri="{FF2B5EF4-FFF2-40B4-BE49-F238E27FC236}">
                    <a16:creationId xmlns:a16="http://schemas.microsoft.com/office/drawing/2014/main" id="{92055BB1-2440-03ED-5724-AB0BC463F71D}"/>
                  </a:ext>
                </a:extLst>
              </p:cNvPr>
              <p:cNvPicPr>
                <a:picLocks noGrp="1" noRot="1" noChangeAspect="1" noMove="1" noResize="1" noEditPoints="1" noAdjustHandles="1" noChangeArrowheads="1" noChangeShapeType="1"/>
              </p:cNvPicPr>
              <p:nvPr/>
            </p:nvPicPr>
            <p:blipFill>
              <a:blip r:embed="rId8"/>
              <a:stretch>
                <a:fillRect/>
              </a:stretch>
            </p:blipFill>
            <p:spPr>
              <a:xfrm>
                <a:off x="3810960" y="6594684"/>
                <a:ext cx="2297054" cy="1292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DAFA8DB4-851D-0DE4-C193-1C5688112B91}"/>
                  </a:ext>
                </a:extLst>
              </p:cNvPr>
              <p:cNvGraphicFramePr>
                <a:graphicFrameLocks noChangeAspect="1"/>
              </p:cNvGraphicFramePr>
              <p:nvPr>
                <p:extLst>
                  <p:ext uri="{D42A27DB-BD31-4B8C-83A1-F6EECF244321}">
                    <p14:modId xmlns:p14="http://schemas.microsoft.com/office/powerpoint/2010/main" val="3474088187"/>
                  </p:ext>
                </p:extLst>
              </p:nvPr>
            </p:nvGraphicFramePr>
            <p:xfrm>
              <a:off x="6629400" y="2717247"/>
              <a:ext cx="2405295" cy="1352979"/>
            </p:xfrm>
            <a:graphic>
              <a:graphicData uri="http://schemas.microsoft.com/office/powerpoint/2016/slidezoom">
                <pslz:sldZm>
                  <pslz:sldZmObj sldId="260" cId="0">
                    <pslz:zmPr id="{A1FE36E6-3134-4EF0-A560-AA7F711F4894}" transitionDur="1000">
                      <p166:blipFill xmlns:p166="http://schemas.microsoft.com/office/powerpoint/2016/6/main">
                        <a:blip r:embed="rId10"/>
                        <a:stretch>
                          <a:fillRect/>
                        </a:stretch>
                      </p166:blipFill>
                      <p166:spPr xmlns:p166="http://schemas.microsoft.com/office/powerpoint/2016/6/main">
                        <a:xfrm>
                          <a:off x="0" y="0"/>
                          <a:ext cx="2405295" cy="1352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p:pic>
            <p:nvPicPr>
              <p:cNvPr id="24" name="Slide Zoom 23">
                <a:hlinkClick r:id="rId11" action="ppaction://hlinksldjump"/>
                <a:extLst>
                  <a:ext uri="{FF2B5EF4-FFF2-40B4-BE49-F238E27FC236}">
                    <a16:creationId xmlns:a16="http://schemas.microsoft.com/office/drawing/2014/main" id="{DAFA8DB4-851D-0DE4-C193-1C5688112B91}"/>
                  </a:ext>
                </a:extLst>
              </p:cNvPr>
              <p:cNvPicPr>
                <a:picLocks noGrp="1" noRot="1" noChangeAspect="1" noMove="1" noResize="1" noEditPoints="1" noAdjustHandles="1" noChangeArrowheads="1" noChangeShapeType="1"/>
              </p:cNvPicPr>
              <p:nvPr/>
            </p:nvPicPr>
            <p:blipFill>
              <a:blip r:embed="rId10"/>
              <a:stretch>
                <a:fillRect/>
              </a:stretch>
            </p:blipFill>
            <p:spPr>
              <a:xfrm>
                <a:off x="6629400" y="2717247"/>
                <a:ext cx="2405295" cy="1352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189A5FB2-F3F1-1625-2DCE-3522D0C15DE2}"/>
                  </a:ext>
                </a:extLst>
              </p:cNvPr>
              <p:cNvGraphicFramePr>
                <a:graphicFrameLocks noChangeAspect="1"/>
              </p:cNvGraphicFramePr>
              <p:nvPr>
                <p:extLst>
                  <p:ext uri="{D42A27DB-BD31-4B8C-83A1-F6EECF244321}">
                    <p14:modId xmlns:p14="http://schemas.microsoft.com/office/powerpoint/2010/main" val="4224551065"/>
                  </p:ext>
                </p:extLst>
              </p:nvPr>
            </p:nvGraphicFramePr>
            <p:xfrm>
              <a:off x="8433099" y="7466774"/>
              <a:ext cx="2648607" cy="1489842"/>
            </p:xfrm>
            <a:graphic>
              <a:graphicData uri="http://schemas.microsoft.com/office/powerpoint/2016/slidezoom">
                <pslz:sldZm>
                  <pslz:sldZmObj sldId="261" cId="0">
                    <pslz:zmPr id="{5E432E5D-52D1-43CB-90B5-B6676D02D62B}" transitionDur="1000">
                      <p166:blipFill xmlns:p166="http://schemas.microsoft.com/office/powerpoint/2016/6/main">
                        <a:blip r:embed="rId12"/>
                        <a:stretch>
                          <a:fillRect/>
                        </a:stretch>
                      </p166:blipFill>
                      <p166:spPr xmlns:p166="http://schemas.microsoft.com/office/powerpoint/2016/6/main">
                        <a:xfrm>
                          <a:off x="0" y="0"/>
                          <a:ext cx="2648607" cy="1489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p:pic>
            <p:nvPicPr>
              <p:cNvPr id="26" name="Slide Zoom 25">
                <a:hlinkClick r:id="rId13" action="ppaction://hlinksldjump"/>
                <a:extLst>
                  <a:ext uri="{FF2B5EF4-FFF2-40B4-BE49-F238E27FC236}">
                    <a16:creationId xmlns:a16="http://schemas.microsoft.com/office/drawing/2014/main" id="{189A5FB2-F3F1-1625-2DCE-3522D0C15DE2}"/>
                  </a:ext>
                </a:extLst>
              </p:cNvPr>
              <p:cNvPicPr>
                <a:picLocks noGrp="1" noRot="1" noChangeAspect="1" noMove="1" noResize="1" noEditPoints="1" noAdjustHandles="1" noChangeArrowheads="1" noChangeShapeType="1"/>
              </p:cNvPicPr>
              <p:nvPr/>
            </p:nvPicPr>
            <p:blipFill>
              <a:blip r:embed="rId12"/>
              <a:stretch>
                <a:fillRect/>
              </a:stretch>
            </p:blipFill>
            <p:spPr>
              <a:xfrm>
                <a:off x="8433099" y="7466774"/>
                <a:ext cx="2648607" cy="1489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8" name="Slide Zoom 27">
                <a:extLst>
                  <a:ext uri="{FF2B5EF4-FFF2-40B4-BE49-F238E27FC236}">
                    <a16:creationId xmlns:a16="http://schemas.microsoft.com/office/drawing/2014/main" id="{4A501322-0D38-AA73-DEEB-EBFD8209047B}"/>
                  </a:ext>
                </a:extLst>
              </p:cNvPr>
              <p:cNvGraphicFramePr>
                <a:graphicFrameLocks noChangeAspect="1"/>
              </p:cNvGraphicFramePr>
              <p:nvPr>
                <p:extLst>
                  <p:ext uri="{D42A27DB-BD31-4B8C-83A1-F6EECF244321}">
                    <p14:modId xmlns:p14="http://schemas.microsoft.com/office/powerpoint/2010/main" val="4178357635"/>
                  </p:ext>
                </p:extLst>
              </p:nvPr>
            </p:nvGraphicFramePr>
            <p:xfrm>
              <a:off x="11221234" y="3771900"/>
              <a:ext cx="2807342" cy="1579130"/>
            </p:xfrm>
            <a:graphic>
              <a:graphicData uri="http://schemas.microsoft.com/office/powerpoint/2016/slidezoom">
                <pslz:sldZm>
                  <pslz:sldZmObj sldId="262" cId="0">
                    <pslz:zmPr id="{B7A990A2-93DF-4030-A78E-DFF4563291FF}" transitionDur="1000">
                      <p166:blipFill xmlns:p166="http://schemas.microsoft.com/office/powerpoint/2016/6/main">
                        <a:blip r:embed="rId14"/>
                        <a:stretch>
                          <a:fillRect/>
                        </a:stretch>
                      </p166:blipFill>
                      <p166:spPr xmlns:p166="http://schemas.microsoft.com/office/powerpoint/2016/6/main">
                        <a:xfrm>
                          <a:off x="0" y="0"/>
                          <a:ext cx="2807342" cy="1579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p:pic>
            <p:nvPicPr>
              <p:cNvPr id="28" name="Slide Zoom 27">
                <a:hlinkClick r:id="rId15" action="ppaction://hlinksldjump"/>
                <a:extLst>
                  <a:ext uri="{FF2B5EF4-FFF2-40B4-BE49-F238E27FC236}">
                    <a16:creationId xmlns:a16="http://schemas.microsoft.com/office/drawing/2014/main" id="{4A501322-0D38-AA73-DEEB-EBFD8209047B}"/>
                  </a:ext>
                </a:extLst>
              </p:cNvPr>
              <p:cNvPicPr>
                <a:picLocks noGrp="1" noRot="1" noChangeAspect="1" noMove="1" noResize="1" noEditPoints="1" noAdjustHandles="1" noChangeArrowheads="1" noChangeShapeType="1"/>
              </p:cNvPicPr>
              <p:nvPr/>
            </p:nvPicPr>
            <p:blipFill>
              <a:blip r:embed="rId14"/>
              <a:stretch>
                <a:fillRect/>
              </a:stretch>
            </p:blipFill>
            <p:spPr>
              <a:xfrm>
                <a:off x="11221234" y="3771900"/>
                <a:ext cx="2807342" cy="1579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3C0B2769-4C27-AED0-A7F1-DE10BFBDB6BB}"/>
                  </a:ext>
                </a:extLst>
              </p:cNvPr>
              <p:cNvGraphicFramePr>
                <a:graphicFrameLocks noChangeAspect="1"/>
              </p:cNvGraphicFramePr>
              <p:nvPr>
                <p:extLst>
                  <p:ext uri="{D42A27DB-BD31-4B8C-83A1-F6EECF244321}">
                    <p14:modId xmlns:p14="http://schemas.microsoft.com/office/powerpoint/2010/main" val="1912808419"/>
                  </p:ext>
                </p:extLst>
              </p:nvPr>
            </p:nvGraphicFramePr>
            <p:xfrm>
              <a:off x="15495495" y="5132852"/>
              <a:ext cx="2633846" cy="1481539"/>
            </p:xfrm>
            <a:graphic>
              <a:graphicData uri="http://schemas.microsoft.com/office/powerpoint/2016/slidezoom">
                <pslz:sldZm>
                  <pslz:sldZmObj sldId="263" cId="0">
                    <pslz:zmPr id="{C5E39177-8D12-4EDE-A95C-5E1B63CE0500}" transitionDur="1000">
                      <p166:blipFill xmlns:p166="http://schemas.microsoft.com/office/powerpoint/2016/6/main">
                        <a:blip r:embed="rId16"/>
                        <a:stretch>
                          <a:fillRect/>
                        </a:stretch>
                      </p166:blipFill>
                      <p166:spPr xmlns:p166="http://schemas.microsoft.com/office/powerpoint/2016/6/main">
                        <a:xfrm>
                          <a:off x="0" y="0"/>
                          <a:ext cx="2633846" cy="1481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p:pic>
            <p:nvPicPr>
              <p:cNvPr id="30" name="Slide Zoom 29">
                <a:hlinkClick r:id="rId17" action="ppaction://hlinksldjump"/>
                <a:extLst>
                  <a:ext uri="{FF2B5EF4-FFF2-40B4-BE49-F238E27FC236}">
                    <a16:creationId xmlns:a16="http://schemas.microsoft.com/office/drawing/2014/main" id="{3C0B2769-4C27-AED0-A7F1-DE10BFBDB6BB}"/>
                  </a:ext>
                </a:extLst>
              </p:cNvPr>
              <p:cNvPicPr>
                <a:picLocks noGrp="1" noRot="1" noChangeAspect="1" noMove="1" noResize="1" noEditPoints="1" noAdjustHandles="1" noChangeArrowheads="1" noChangeShapeType="1"/>
              </p:cNvPicPr>
              <p:nvPr/>
            </p:nvPicPr>
            <p:blipFill>
              <a:blip r:embed="rId16"/>
              <a:stretch>
                <a:fillRect/>
              </a:stretch>
            </p:blipFill>
            <p:spPr>
              <a:xfrm>
                <a:off x="15495495" y="5132852"/>
                <a:ext cx="2633846" cy="1481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
        <p:nvSpPr>
          <p:cNvPr id="31" name="Freeform 5">
            <a:extLst>
              <a:ext uri="{FF2B5EF4-FFF2-40B4-BE49-F238E27FC236}">
                <a16:creationId xmlns:a16="http://schemas.microsoft.com/office/drawing/2014/main" id="{57A8BBF2-1F6F-98AB-F297-8B0943C16B5A}"/>
              </a:ext>
            </a:extLst>
          </p:cNvPr>
          <p:cNvSpPr/>
          <p:nvPr/>
        </p:nvSpPr>
        <p:spPr>
          <a:xfrm rot="5400000" flipH="1">
            <a:off x="7322237" y="4306201"/>
            <a:ext cx="4385930" cy="4114800"/>
          </a:xfrm>
          <a:custGeom>
            <a:avLst/>
            <a:gdLst/>
            <a:ahLst/>
            <a:cxnLst/>
            <a:rect l="l" t="t" r="r" b="b"/>
            <a:pathLst>
              <a:path w="4385930" h="4114800">
                <a:moveTo>
                  <a:pt x="4385930" y="0"/>
                </a:moveTo>
                <a:lnTo>
                  <a:pt x="0" y="0"/>
                </a:lnTo>
                <a:lnTo>
                  <a:pt x="0" y="4114800"/>
                </a:lnTo>
                <a:lnTo>
                  <a:pt x="4385930" y="4114800"/>
                </a:lnTo>
                <a:lnTo>
                  <a:pt x="438593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
            <a:extLst>
              <a:ext uri="{FF2B5EF4-FFF2-40B4-BE49-F238E27FC236}">
                <a16:creationId xmlns:a16="http://schemas.microsoft.com/office/drawing/2014/main" id="{89A0AD03-3F45-7B68-438B-8B1E63976C52}"/>
              </a:ext>
            </a:extLst>
          </p:cNvPr>
          <p:cNvSpPr/>
          <p:nvPr/>
        </p:nvSpPr>
        <p:spPr>
          <a:xfrm rot="5400000">
            <a:off x="11239177" y="4447441"/>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TextBox 4">
            <a:extLst>
              <a:ext uri="{FF2B5EF4-FFF2-40B4-BE49-F238E27FC236}">
                <a16:creationId xmlns:a16="http://schemas.microsoft.com/office/drawing/2014/main" id="{9125D129-C302-27D6-C2CB-FFC94200BBEE}"/>
              </a:ext>
            </a:extLst>
          </p:cNvPr>
          <p:cNvSpPr txBox="1"/>
          <p:nvPr/>
        </p:nvSpPr>
        <p:spPr>
          <a:xfrm>
            <a:off x="838200" y="516672"/>
            <a:ext cx="16925438" cy="1990160"/>
          </a:xfrm>
          <a:prstGeom prst="rect">
            <a:avLst/>
          </a:prstGeom>
        </p:spPr>
        <p:txBody>
          <a:bodyPr wrap="square" lIns="0" tIns="0" rIns="0" bIns="0" rtlCol="0" anchor="t">
            <a:spAutoFit/>
          </a:bodyPr>
          <a:lstStyle/>
          <a:p>
            <a:pPr algn="ctr">
              <a:lnSpc>
                <a:spcPts val="16767"/>
              </a:lnSpc>
              <a:spcBef>
                <a:spcPct val="0"/>
              </a:spcBef>
            </a:pPr>
            <a:r>
              <a:rPr lang="en-US" sz="10000" dirty="0">
                <a:solidFill>
                  <a:srgbClr val="FFC300"/>
                </a:solidFill>
                <a:latin typeface="Alfa Slab One" panose="00000500000000000000" pitchFamily="2" charset="0"/>
                <a:ea typeface="Cooper Hewitt"/>
                <a:cs typeface="Cooper Hewitt"/>
                <a:sym typeface="Cooper Hewitt"/>
              </a:rPr>
              <a:t>RoadMap of this Project</a:t>
            </a:r>
          </a:p>
        </p:txBody>
      </p:sp>
      <p:sp>
        <p:nvSpPr>
          <p:cNvPr id="46" name="Freeform 3">
            <a:extLst>
              <a:ext uri="{FF2B5EF4-FFF2-40B4-BE49-F238E27FC236}">
                <a16:creationId xmlns:a16="http://schemas.microsoft.com/office/drawing/2014/main" id="{89F8E6E5-1655-2FD7-2934-1C4F0FCCA978}"/>
              </a:ext>
            </a:extLst>
          </p:cNvPr>
          <p:cNvSpPr/>
          <p:nvPr/>
        </p:nvSpPr>
        <p:spPr>
          <a:xfrm>
            <a:off x="15336033" y="4170636"/>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89331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5C66032-0E88-BA7A-8202-91422DB1E2E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5" name="Freeform 5"/>
          <p:cNvSpPr/>
          <p:nvPr/>
        </p:nvSpPr>
        <p:spPr>
          <a:xfrm rot="5400000">
            <a:off x="-1699260" y="3734770"/>
            <a:ext cx="7315200" cy="2207860"/>
          </a:xfrm>
          <a:custGeom>
            <a:avLst/>
            <a:gdLst/>
            <a:ahLst/>
            <a:cxnLst/>
            <a:rect l="l" t="t" r="r" b="b"/>
            <a:pathLst>
              <a:path w="7315200" h="2207860">
                <a:moveTo>
                  <a:pt x="0" y="0"/>
                </a:moveTo>
                <a:lnTo>
                  <a:pt x="7315200" y="0"/>
                </a:lnTo>
                <a:lnTo>
                  <a:pt x="7315200" y="2207860"/>
                </a:lnTo>
                <a:lnTo>
                  <a:pt x="0" y="220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z-Latn-AZ" dirty="0"/>
          </a:p>
        </p:txBody>
      </p:sp>
      <p:sp>
        <p:nvSpPr>
          <p:cNvPr id="6" name="TextBox 6"/>
          <p:cNvSpPr txBox="1"/>
          <p:nvPr/>
        </p:nvSpPr>
        <p:spPr>
          <a:xfrm>
            <a:off x="4186612" y="647700"/>
            <a:ext cx="10676511" cy="1454694"/>
          </a:xfrm>
          <a:prstGeom prst="rect">
            <a:avLst/>
          </a:prstGeom>
        </p:spPr>
        <p:txBody>
          <a:bodyPr wrap="square" lIns="0" tIns="0" rIns="0" bIns="0" rtlCol="0" anchor="t">
            <a:spAutoFit/>
          </a:bodyPr>
          <a:lstStyle/>
          <a:p>
            <a:pPr algn="l">
              <a:lnSpc>
                <a:spcPts val="11736"/>
              </a:lnSpc>
            </a:pPr>
            <a:r>
              <a:rPr lang="en-US" sz="8800" dirty="0">
                <a:solidFill>
                  <a:srgbClr val="FFC300"/>
                </a:solidFill>
                <a:latin typeface="Alfa Slab One" panose="00000500000000000000" pitchFamily="2" charset="0"/>
                <a:ea typeface="Cooper Hewitt"/>
                <a:cs typeface="Cooper Hewitt"/>
                <a:sym typeface="Cooper Hewitt"/>
              </a:rPr>
              <a:t>INTRODUCTION</a:t>
            </a:r>
            <a:endParaRPr lang="en-US" sz="11976" dirty="0">
              <a:solidFill>
                <a:srgbClr val="FFC300"/>
              </a:solidFill>
              <a:latin typeface="Alfa Slab One" panose="00000500000000000000" pitchFamily="2" charset="0"/>
              <a:ea typeface="Cooper Hewitt"/>
              <a:cs typeface="Cooper Hewitt"/>
              <a:sym typeface="Cooper Hewitt"/>
            </a:endParaRPr>
          </a:p>
        </p:txBody>
      </p:sp>
      <p:sp>
        <p:nvSpPr>
          <p:cNvPr id="12" name="TextBox 12"/>
          <p:cNvSpPr txBox="1"/>
          <p:nvPr/>
        </p:nvSpPr>
        <p:spPr>
          <a:xfrm>
            <a:off x="3731606" y="2614694"/>
            <a:ext cx="10824789" cy="2462213"/>
          </a:xfrm>
          <a:prstGeom prst="rect">
            <a:avLst/>
          </a:prstGeom>
          <a:effectLst>
            <a:outerShdw blurRad="546100" dist="38100" dir="5400000" sx="200000" sy="200000" algn="t" rotWithShape="0">
              <a:prstClr val="black">
                <a:alpha val="0"/>
              </a:prstClr>
            </a:outerShdw>
          </a:effectLst>
        </p:spPr>
        <p:txBody>
          <a:bodyPr wrap="square" lIns="0" tIns="0" rIns="0" bIns="0" rtlCol="0" anchor="t">
            <a:spAutoFit/>
          </a:bodyPr>
          <a:lstStyle/>
          <a:p>
            <a:pPr algn="ctr"/>
            <a:r>
              <a:rPr lang="en-US" sz="3200" dirty="0">
                <a:solidFill>
                  <a:schemeClr val="bg1"/>
                </a:solidFill>
                <a:latin typeface="Adobe Caslon Pro" panose="0205050205050A020403" pitchFamily="18" charset="0"/>
              </a:rPr>
              <a:t>This project involves the design and implementation of the Shipping database, which serves as the backbone for managing users, roles, permissions, ships, and related operations. It demonstrates advanced SQL techniques including the use of stored procedures, relationships, and data validation.</a:t>
            </a:r>
            <a:endParaRPr lang="en-US" sz="2800" dirty="0">
              <a:solidFill>
                <a:schemeClr val="bg1"/>
              </a:solidFill>
              <a:latin typeface="Adobe Caslon Pro" panose="0205050205050A020403" pitchFamily="18" charset="0"/>
              <a:ea typeface="Cooper Hewitt"/>
              <a:cs typeface="Cooper Hewitt"/>
              <a:sym typeface="Cooper Hewitt"/>
            </a:endParaRPr>
          </a:p>
        </p:txBody>
      </p:sp>
      <p:sp>
        <p:nvSpPr>
          <p:cNvPr id="13" name="Freeform 5">
            <a:extLst>
              <a:ext uri="{FF2B5EF4-FFF2-40B4-BE49-F238E27FC236}">
                <a16:creationId xmlns:a16="http://schemas.microsoft.com/office/drawing/2014/main" id="{4FEE2DC7-28EA-97BC-595D-71EB628FBC04}"/>
              </a:ext>
            </a:extLst>
          </p:cNvPr>
          <p:cNvSpPr/>
          <p:nvPr/>
        </p:nvSpPr>
        <p:spPr>
          <a:xfrm rot="16200000" flipH="1">
            <a:off x="12672060" y="3734770"/>
            <a:ext cx="7315200" cy="2207860"/>
          </a:xfrm>
          <a:custGeom>
            <a:avLst/>
            <a:gdLst/>
            <a:ahLst/>
            <a:cxnLst/>
            <a:rect l="l" t="t" r="r" b="b"/>
            <a:pathLst>
              <a:path w="7315200" h="2207860">
                <a:moveTo>
                  <a:pt x="0" y="0"/>
                </a:moveTo>
                <a:lnTo>
                  <a:pt x="7315200" y="0"/>
                </a:lnTo>
                <a:lnTo>
                  <a:pt x="7315200" y="2207860"/>
                </a:lnTo>
                <a:lnTo>
                  <a:pt x="0" y="220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z-Latn-AZ" dirty="0"/>
          </a:p>
        </p:txBody>
      </p:sp>
      <p:pic>
        <p:nvPicPr>
          <p:cNvPr id="15" name="Picture 14">
            <a:extLst>
              <a:ext uri="{FF2B5EF4-FFF2-40B4-BE49-F238E27FC236}">
                <a16:creationId xmlns:a16="http://schemas.microsoft.com/office/drawing/2014/main" id="{5CC602F0-C7CC-73A2-ECCC-1849F682FC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5824" y="5450243"/>
            <a:ext cx="6244169" cy="35680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a:extLst>
              <a:ext uri="{FF2B5EF4-FFF2-40B4-BE49-F238E27FC236}">
                <a16:creationId xmlns:a16="http://schemas.microsoft.com/office/drawing/2014/main" id="{0D37EA6F-6755-4761-8A40-1C4649B5BF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2600" y="5412319"/>
            <a:ext cx="6445698" cy="35962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31180D7-DF5A-FFBA-9A80-39F6CF03ADA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5" name="Freeform 5"/>
          <p:cNvSpPr/>
          <p:nvPr/>
        </p:nvSpPr>
        <p:spPr>
          <a:xfrm>
            <a:off x="2819400" y="4749868"/>
            <a:ext cx="5750561" cy="397312"/>
          </a:xfrm>
          <a:custGeom>
            <a:avLst/>
            <a:gdLst/>
            <a:ahLst/>
            <a:cxnLst/>
            <a:rect l="l" t="t" r="r" b="b"/>
            <a:pathLst>
              <a:path w="5750561" h="397312">
                <a:moveTo>
                  <a:pt x="0" y="0"/>
                </a:moveTo>
                <a:lnTo>
                  <a:pt x="5750561" y="0"/>
                </a:lnTo>
                <a:lnTo>
                  <a:pt x="5750561" y="397311"/>
                </a:lnTo>
                <a:lnTo>
                  <a:pt x="0" y="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rot="-5400000">
            <a:off x="-4313827" y="2373996"/>
            <a:ext cx="11811003" cy="1500411"/>
          </a:xfrm>
          <a:prstGeom prst="rect">
            <a:avLst/>
          </a:prstGeom>
        </p:spPr>
        <p:txBody>
          <a:bodyPr wrap="square" lIns="0" tIns="0" rIns="0" bIns="0" rtlCol="0" anchor="t">
            <a:spAutoFit/>
          </a:bodyPr>
          <a:lstStyle/>
          <a:p>
            <a:pPr algn="l">
              <a:lnSpc>
                <a:spcPts val="11736"/>
              </a:lnSpc>
            </a:pPr>
            <a:r>
              <a:rPr lang="en-US" sz="8800" dirty="0">
                <a:solidFill>
                  <a:srgbClr val="FFC300"/>
                </a:solidFill>
                <a:latin typeface="Alfa Slab One" panose="00000500000000000000" pitchFamily="2" charset="0"/>
                <a:ea typeface="Cooper Hewitt"/>
                <a:cs typeface="Cooper Hewitt"/>
                <a:sym typeface="Cooper Hewitt"/>
              </a:rPr>
              <a:t>STRUCTURE</a:t>
            </a:r>
          </a:p>
        </p:txBody>
      </p:sp>
      <p:sp>
        <p:nvSpPr>
          <p:cNvPr id="11" name="TextBox 11"/>
          <p:cNvSpPr txBox="1"/>
          <p:nvPr/>
        </p:nvSpPr>
        <p:spPr>
          <a:xfrm>
            <a:off x="2971800" y="1397068"/>
            <a:ext cx="5813807" cy="3653885"/>
          </a:xfrm>
          <a:prstGeom prst="rect">
            <a:avLst/>
          </a:prstGeom>
          <a:effectLst>
            <a:outerShdw blurRad="469900" dist="38100" dir="5400000" sx="200000" sy="200000" algn="t" rotWithShape="0">
              <a:prstClr val="black">
                <a:alpha val="0"/>
              </a:prstClr>
            </a:outerShdw>
          </a:effectLst>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az-Latn-AZ" altLang="az-Latn-AZ" sz="3600" b="1" dirty="0">
                <a:solidFill>
                  <a:schemeClr val="bg1"/>
                </a:solidFill>
                <a:latin typeface="Adobe Caslon Pro" panose="0205050205050A020403" pitchFamily="18" charset="0"/>
              </a:rPr>
              <a:t>Core Tables:</a:t>
            </a:r>
            <a:br>
              <a:rPr kumimoji="0" lang="az-Latn-AZ" altLang="az-Latn-AZ" sz="2000" b="0" i="0" u="none" strike="noStrike" cap="none" normalizeH="0" baseline="0" dirty="0">
                <a:ln>
                  <a:noFill/>
                </a:ln>
                <a:solidFill>
                  <a:schemeClr val="bg1"/>
                </a:solidFill>
                <a:effectLst/>
                <a:latin typeface="Adobe Caslon Pro" panose="0205050205050A020403" pitchFamily="18" charset="0"/>
              </a:rPr>
            </a:br>
            <a:r>
              <a:rPr kumimoji="0" lang="az-Latn-AZ" altLang="az-Latn-AZ" sz="2800" b="0" i="0" u="none" strike="noStrike" cap="none" normalizeH="0" baseline="0" dirty="0">
                <a:ln>
                  <a:noFill/>
                </a:ln>
                <a:solidFill>
                  <a:schemeClr val="bg1"/>
                </a:solidFill>
                <a:effectLst/>
                <a:latin typeface="Adobe Caslon Pro" panose="0205050205050A020403" pitchFamily="18" charset="0"/>
              </a:rPr>
              <a:t>User, Role, Permission, RolePermission, Ship, Characteristics, Category.</a:t>
            </a:r>
            <a:endParaRPr kumimoji="0" lang="en-US" altLang="az-Latn-AZ" sz="2800" b="0" i="0" u="none" strike="noStrike" cap="none" normalizeH="0" baseline="0" dirty="0">
              <a:ln>
                <a:noFill/>
              </a:ln>
              <a:solidFill>
                <a:schemeClr val="bg1"/>
              </a:solidFill>
              <a:effectLst/>
              <a:latin typeface="Adobe Caslon Pro" panose="0205050205050A0204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z-Latn-AZ" altLang="az-Latn-AZ" sz="2800" b="0" i="0" u="none" strike="noStrike" cap="none" normalizeH="0" baseline="0" dirty="0">
              <a:ln>
                <a:noFill/>
              </a:ln>
              <a:solidFill>
                <a:schemeClr val="bg1"/>
              </a:solidFill>
              <a:effectLst/>
              <a:latin typeface="Adobe Caslon Pro" panose="0205050205050A020403"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az-Latn-AZ" sz="2800" b="0" i="0" u="none" strike="noStrike" cap="none" normalizeH="0" baseline="0" dirty="0">
                <a:ln>
                  <a:noFill/>
                </a:ln>
                <a:solidFill>
                  <a:schemeClr val="bg1"/>
                </a:solidFill>
                <a:effectLst/>
                <a:latin typeface="Adobe Caslon Pro" panose="0205050205050A020403" pitchFamily="18" charset="0"/>
              </a:rPr>
              <a:t>E</a:t>
            </a:r>
            <a:r>
              <a:rPr kumimoji="0" lang="az-Latn-AZ" altLang="az-Latn-AZ" sz="2800" b="0" i="0" u="none" strike="noStrike" cap="none" normalizeH="0" baseline="0" dirty="0">
                <a:ln>
                  <a:noFill/>
                </a:ln>
                <a:solidFill>
                  <a:schemeClr val="bg1"/>
                </a:solidFill>
                <a:effectLst/>
                <a:latin typeface="Adobe Caslon Pro" panose="0205050205050A020403" pitchFamily="18" charset="0"/>
              </a:rPr>
              <a:t>ach table has specific functions, such as managing users, roles, permissions, and ship details.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az-Latn-AZ" altLang="az-Latn-AZ" sz="1600" b="0" i="0" u="none" strike="noStrike" cap="none" normalizeH="0" baseline="0" dirty="0">
              <a:ln>
                <a:noFill/>
              </a:ln>
              <a:solidFill>
                <a:schemeClr val="bg1"/>
              </a:solidFill>
              <a:effectLst/>
              <a:latin typeface="Arial" panose="020B0604020202020204" pitchFamily="34" charset="0"/>
            </a:endParaRPr>
          </a:p>
          <a:p>
            <a:pPr algn="l">
              <a:lnSpc>
                <a:spcPts val="2239"/>
              </a:lnSpc>
            </a:pPr>
            <a:endParaRPr lang="en-US" sz="1599" dirty="0">
              <a:solidFill>
                <a:schemeClr val="bg1"/>
              </a:solidFill>
              <a:latin typeface="Cooper Hewitt"/>
              <a:ea typeface="Cooper Hewitt"/>
              <a:cs typeface="Cooper Hewitt"/>
              <a:sym typeface="Cooper Hewitt"/>
            </a:endParaRPr>
          </a:p>
        </p:txBody>
      </p:sp>
      <p:pic>
        <p:nvPicPr>
          <p:cNvPr id="24" name="Picture 23">
            <a:extLst>
              <a:ext uri="{FF2B5EF4-FFF2-40B4-BE49-F238E27FC236}">
                <a16:creationId xmlns:a16="http://schemas.microsoft.com/office/drawing/2014/main" id="{3D43A0F7-A433-72F0-CB0A-321B4D33D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800" y="1104900"/>
            <a:ext cx="6858000" cy="42382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6" name="Picture 25">
            <a:extLst>
              <a:ext uri="{FF2B5EF4-FFF2-40B4-BE49-F238E27FC236}">
                <a16:creationId xmlns:a16="http://schemas.microsoft.com/office/drawing/2014/main" id="{353EECD8-9629-5CBB-A8D8-61BC363036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0110" y="6026061"/>
            <a:ext cx="6970336" cy="31896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8" name="Picture 27">
            <a:extLst>
              <a:ext uri="{FF2B5EF4-FFF2-40B4-BE49-F238E27FC236}">
                <a16:creationId xmlns:a16="http://schemas.microsoft.com/office/drawing/2014/main" id="{FA42AC93-5AE7-B118-770F-9C53C5A47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9232" y="5852404"/>
            <a:ext cx="5799136" cy="33296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7FAB53-A55F-35D0-145F-A87FE70CCB0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5" name="Freeform 5"/>
          <p:cNvSpPr/>
          <p:nvPr/>
        </p:nvSpPr>
        <p:spPr>
          <a:xfrm>
            <a:off x="9944099" y="8883636"/>
            <a:ext cx="7315200" cy="704919"/>
          </a:xfrm>
          <a:custGeom>
            <a:avLst/>
            <a:gdLst/>
            <a:ahLst/>
            <a:cxnLst/>
            <a:rect l="l" t="t" r="r" b="b"/>
            <a:pathLst>
              <a:path w="7315200" h="704919">
                <a:moveTo>
                  <a:pt x="0" y="0"/>
                </a:moveTo>
                <a:lnTo>
                  <a:pt x="7315200" y="0"/>
                </a:lnTo>
                <a:lnTo>
                  <a:pt x="7315200" y="704919"/>
                </a:lnTo>
                <a:lnTo>
                  <a:pt x="0" y="704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920778"/>
            <a:ext cx="13068299" cy="1477328"/>
          </a:xfrm>
          <a:prstGeom prst="rect">
            <a:avLst/>
          </a:prstGeom>
        </p:spPr>
        <p:txBody>
          <a:bodyPr wrap="square" lIns="0" tIns="0" rIns="0" bIns="0" rtlCol="0" anchor="t">
            <a:spAutoFit/>
          </a:bodyPr>
          <a:lstStyle/>
          <a:p>
            <a:pPr algn="l"/>
            <a:r>
              <a:rPr lang="az-Latn-AZ" sz="9600" dirty="0">
                <a:solidFill>
                  <a:srgbClr val="FFC300"/>
                </a:solidFill>
                <a:latin typeface="Alfa Slab One" panose="00000500000000000000" pitchFamily="2" charset="0"/>
                <a:ea typeface="Cooper Hewitt"/>
                <a:cs typeface="Cooper Hewitt"/>
                <a:sym typeface="Cooper Hewitt"/>
              </a:rPr>
              <a:t>Data</a:t>
            </a:r>
            <a:r>
              <a:rPr lang="en-US" sz="9600" dirty="0">
                <a:solidFill>
                  <a:srgbClr val="FFC300"/>
                </a:solidFill>
                <a:latin typeface="Alfa Slab One" panose="00000500000000000000" pitchFamily="2" charset="0"/>
                <a:ea typeface="Cooper Hewitt"/>
                <a:cs typeface="Cooper Hewitt"/>
                <a:sym typeface="Cooper Hewitt"/>
              </a:rPr>
              <a:t> </a:t>
            </a:r>
            <a:r>
              <a:rPr lang="az-Latn-AZ" sz="9600" dirty="0">
                <a:solidFill>
                  <a:srgbClr val="FFC300"/>
                </a:solidFill>
                <a:latin typeface="Alfa Slab One" panose="00000500000000000000" pitchFamily="2" charset="0"/>
                <a:ea typeface="Cooper Hewitt"/>
                <a:cs typeface="Cooper Hewitt"/>
                <a:sym typeface="Cooper Hewitt"/>
              </a:rPr>
              <a:t>Management</a:t>
            </a:r>
            <a:endParaRPr lang="en-US" sz="9600" dirty="0">
              <a:solidFill>
                <a:srgbClr val="FFC300"/>
              </a:solidFill>
              <a:latin typeface="Alfa Slab One" panose="00000500000000000000" pitchFamily="2" charset="0"/>
              <a:ea typeface="Cooper Hewitt"/>
              <a:cs typeface="Cooper Hewitt"/>
              <a:sym typeface="Cooper Hewitt"/>
            </a:endParaRPr>
          </a:p>
        </p:txBody>
      </p:sp>
      <p:sp>
        <p:nvSpPr>
          <p:cNvPr id="19" name="Freeform 5">
            <a:extLst>
              <a:ext uri="{FF2B5EF4-FFF2-40B4-BE49-F238E27FC236}">
                <a16:creationId xmlns:a16="http://schemas.microsoft.com/office/drawing/2014/main" id="{44BBB08F-8688-FCC4-60E4-1B98A37A32BA}"/>
              </a:ext>
            </a:extLst>
          </p:cNvPr>
          <p:cNvSpPr/>
          <p:nvPr/>
        </p:nvSpPr>
        <p:spPr>
          <a:xfrm flipH="1">
            <a:off x="1028700" y="8891256"/>
            <a:ext cx="7315200" cy="704919"/>
          </a:xfrm>
          <a:custGeom>
            <a:avLst/>
            <a:gdLst/>
            <a:ahLst/>
            <a:cxnLst/>
            <a:rect l="l" t="t" r="r" b="b"/>
            <a:pathLst>
              <a:path w="7315200" h="704919">
                <a:moveTo>
                  <a:pt x="0" y="0"/>
                </a:moveTo>
                <a:lnTo>
                  <a:pt x="7315200" y="0"/>
                </a:lnTo>
                <a:lnTo>
                  <a:pt x="7315200" y="704919"/>
                </a:lnTo>
                <a:lnTo>
                  <a:pt x="0" y="704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1" name="Picture 20">
            <a:extLst>
              <a:ext uri="{FF2B5EF4-FFF2-40B4-BE49-F238E27FC236}">
                <a16:creationId xmlns:a16="http://schemas.microsoft.com/office/drawing/2014/main" id="{CDD1DC53-CE78-5BF8-BFF6-5FB3AAEF85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9865" y="3042570"/>
            <a:ext cx="5227670" cy="42018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Rectangle 1">
            <a:extLst>
              <a:ext uri="{FF2B5EF4-FFF2-40B4-BE49-F238E27FC236}">
                <a16:creationId xmlns:a16="http://schemas.microsoft.com/office/drawing/2014/main" id="{07ABAFCD-F10D-B6C1-1A2B-1E69B735C640}"/>
              </a:ext>
            </a:extLst>
          </p:cNvPr>
          <p:cNvSpPr>
            <a:spLocks noChangeArrowheads="1"/>
          </p:cNvSpPr>
          <p:nvPr/>
        </p:nvSpPr>
        <p:spPr bwMode="auto">
          <a:xfrm>
            <a:off x="1028700" y="5811874"/>
            <a:ext cx="9410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az-Latn-AZ" altLang="az-Latn-AZ" sz="2800" b="0" i="0" u="none" strike="noStrike" cap="none" normalizeH="0" baseline="0" dirty="0">
              <a:ln>
                <a:noFill/>
              </a:ln>
              <a:solidFill>
                <a:schemeClr val="bg1"/>
              </a:solidFill>
              <a:effectLst/>
              <a:latin typeface="+mj-lt"/>
            </a:endParaRPr>
          </a:p>
        </p:txBody>
      </p:sp>
      <p:sp>
        <p:nvSpPr>
          <p:cNvPr id="23" name="Rectangle 2">
            <a:extLst>
              <a:ext uri="{FF2B5EF4-FFF2-40B4-BE49-F238E27FC236}">
                <a16:creationId xmlns:a16="http://schemas.microsoft.com/office/drawing/2014/main" id="{823834B2-8FD5-0F06-BED6-EAB4D8AD2E67}"/>
              </a:ext>
            </a:extLst>
          </p:cNvPr>
          <p:cNvSpPr>
            <a:spLocks noChangeArrowheads="1"/>
          </p:cNvSpPr>
          <p:nvPr/>
        </p:nvSpPr>
        <p:spPr bwMode="auto">
          <a:xfrm>
            <a:off x="1028700" y="2405726"/>
            <a:ext cx="9029700" cy="6124754"/>
          </a:xfrm>
          <a:prstGeom prst="rect">
            <a:avLst/>
          </a:prstGeom>
          <a:noFill/>
          <a:ln>
            <a:noFill/>
          </a:ln>
          <a:effectLst>
            <a:outerShdw blurRad="431800" dist="35921" dir="2700000" sx="200000" sy="200000" algn="ctr" rotWithShape="0">
              <a:schemeClr val="tx1">
                <a:alpha val="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2800" b="0" i="0" u="none" strike="noStrike" cap="none" normalizeH="0" baseline="0" dirty="0">
                <a:ln>
                  <a:noFill/>
                </a:ln>
                <a:solidFill>
                  <a:schemeClr val="bg1"/>
                </a:solidFill>
                <a:effectLst/>
              </a:rPr>
              <a:t>Operation file </a:t>
            </a:r>
            <a:r>
              <a:rPr kumimoji="0" lang="az-Latn-AZ" altLang="az-Latn-AZ" sz="2800" b="0" i="0" u="none" strike="noStrike" cap="none" normalizeH="0" baseline="0" dirty="0">
                <a:ln>
                  <a:noFill/>
                </a:ln>
                <a:solidFill>
                  <a:schemeClr val="bg1"/>
                </a:solidFill>
                <a:effectLst/>
              </a:rPr>
              <a:t>contains </a:t>
            </a:r>
            <a:r>
              <a:rPr kumimoji="0" lang="en-US" altLang="az-Latn-AZ" sz="2800" b="0" i="0" u="none" strike="noStrike" cap="none" normalizeH="0" baseline="0" dirty="0">
                <a:ln>
                  <a:noFill/>
                </a:ln>
                <a:solidFill>
                  <a:schemeClr val="bg1"/>
                </a:solidFill>
                <a:effectLst/>
              </a:rPr>
              <a:t>operations </a:t>
            </a:r>
            <a:r>
              <a:rPr kumimoji="0" lang="az-Latn-AZ" altLang="az-Latn-AZ" sz="2800" b="0" i="0" u="none" strike="noStrike" cap="none" normalizeH="0" baseline="0" dirty="0">
                <a:ln>
                  <a:noFill/>
                </a:ln>
                <a:solidFill>
                  <a:schemeClr val="bg1"/>
                </a:solidFill>
                <a:effectLst/>
              </a:rPr>
              <a:t>for managing users in the database. </a:t>
            </a:r>
            <a:endParaRPr lang="en-US" altLang="az-Latn-AZ" sz="28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az-Latn-AZ" sz="2800" dirty="0" err="1">
                <a:solidFill>
                  <a:schemeClr val="bg1"/>
                </a:solidFill>
              </a:rPr>
              <a:t>A</a:t>
            </a:r>
            <a:r>
              <a:rPr kumimoji="0" lang="en-US" altLang="az-Latn-AZ" sz="2800" b="0" i="0" u="none" strike="noStrike" cap="none" normalizeH="0" baseline="0" dirty="0" err="1">
                <a:ln>
                  <a:noFill/>
                </a:ln>
                <a:solidFill>
                  <a:schemeClr val="bg1"/>
                </a:solidFill>
                <a:effectLst/>
              </a:rPr>
              <a:t>ddOneUser</a:t>
            </a:r>
            <a:endParaRPr lang="en-US" altLang="az-Latn-AZ" sz="28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rPr>
              <a:t>DeleteOneUser</a:t>
            </a: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az-Latn-AZ" sz="2800" dirty="0">
                <a:solidFill>
                  <a:schemeClr val="bg1"/>
                </a:solidFill>
              </a:rPr>
              <a:t>C</a:t>
            </a:r>
            <a:r>
              <a:rPr kumimoji="0" lang="az-Latn-AZ" altLang="az-Latn-AZ" sz="2800" b="0" i="0" u="none" strike="noStrike" cap="none" normalizeH="0" baseline="0" dirty="0">
                <a:ln>
                  <a:noFill/>
                </a:ln>
                <a:solidFill>
                  <a:schemeClr val="bg1"/>
                </a:solidFill>
                <a:effectLst/>
              </a:rPr>
              <a:t>hangePhone</a:t>
            </a:r>
            <a:endParaRPr lang="en-US" altLang="az-Latn-AZ" sz="28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rPr>
              <a:t>ChangeEmail</a:t>
            </a: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2800" b="0" i="0" u="none" strike="noStrike" cap="none" normalizeH="0" baseline="0" dirty="0">
                <a:ln>
                  <a:noFill/>
                </a:ln>
                <a:solidFill>
                  <a:schemeClr val="bg1"/>
                </a:solidFill>
                <a:effectLst/>
              </a:rPr>
              <a:t>C</a:t>
            </a:r>
            <a:r>
              <a:rPr kumimoji="0" lang="az-Latn-AZ" altLang="az-Latn-AZ" sz="2800" b="0" i="0" u="none" strike="noStrike" cap="none" normalizeH="0" baseline="0" dirty="0">
                <a:ln>
                  <a:noFill/>
                </a:ln>
                <a:solidFill>
                  <a:schemeClr val="bg1"/>
                </a:solidFill>
                <a:effectLst/>
              </a:rPr>
              <a:t>heckUsernameExists </a:t>
            </a: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az-Latn-AZ" sz="2800" dirty="0">
                <a:solidFill>
                  <a:schemeClr val="bg1"/>
                </a:solidFill>
              </a:rPr>
              <a:t>V</a:t>
            </a:r>
            <a:r>
              <a:rPr kumimoji="0" lang="az-Latn-AZ" altLang="az-Latn-AZ" sz="2800" b="0" i="0" u="none" strike="noStrike" cap="none" normalizeH="0" baseline="0" dirty="0">
                <a:ln>
                  <a:noFill/>
                </a:ln>
                <a:solidFill>
                  <a:schemeClr val="bg1"/>
                </a:solidFill>
                <a:effectLst/>
              </a:rPr>
              <a:t>alidateEmailFormat </a:t>
            </a:r>
            <a:endParaRPr lang="en-US" altLang="az-Latn-AZ" sz="28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az-Latn-AZ" sz="2800" dirty="0">
                <a:solidFill>
                  <a:schemeClr val="bg1"/>
                </a:solidFill>
              </a:rPr>
              <a:t>L</a:t>
            </a:r>
            <a:r>
              <a:rPr kumimoji="0" lang="az-Latn-AZ" altLang="az-Latn-AZ" sz="2800" b="0" i="0" u="none" strike="noStrike" cap="none" normalizeH="0" baseline="0" dirty="0">
                <a:ln>
                  <a:noFill/>
                </a:ln>
                <a:solidFill>
                  <a:schemeClr val="bg1"/>
                </a:solidFill>
                <a:effectLst/>
              </a:rPr>
              <a:t>oginUser </a:t>
            </a:r>
            <a:endParaRPr lang="en-US" altLang="az-Latn-AZ" sz="28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rPr>
              <a:t>ToggleIsActiveForUser </a:t>
            </a: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z-Latn-AZ" sz="2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rPr>
              <a:t>These </a:t>
            </a:r>
            <a:r>
              <a:rPr kumimoji="0" lang="en-US" altLang="az-Latn-AZ" sz="2800" b="0" i="0" u="none" strike="noStrike" cap="none" normalizeH="0" baseline="0" dirty="0">
                <a:ln>
                  <a:noFill/>
                </a:ln>
                <a:solidFill>
                  <a:schemeClr val="bg1"/>
                </a:solidFill>
                <a:effectLst/>
              </a:rPr>
              <a:t>are used for </a:t>
            </a:r>
            <a:r>
              <a:rPr kumimoji="0" lang="az-Latn-AZ" altLang="az-Latn-AZ" sz="2800" b="0" i="0" u="none" strike="noStrike" cap="none" normalizeH="0" baseline="0" dirty="0">
                <a:ln>
                  <a:noFill/>
                </a:ln>
                <a:solidFill>
                  <a:schemeClr val="bg1"/>
                </a:solidFill>
                <a:effectLst/>
              </a:rPr>
              <a:t>streamline user management and maintain data consistency.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533C547-ED30-DC16-B331-7FF68D07DBB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5" name="Freeform 5"/>
          <p:cNvSpPr/>
          <p:nvPr/>
        </p:nvSpPr>
        <p:spPr>
          <a:xfrm>
            <a:off x="914400" y="2454690"/>
            <a:ext cx="6166485" cy="426048"/>
          </a:xfrm>
          <a:custGeom>
            <a:avLst/>
            <a:gdLst/>
            <a:ahLst/>
            <a:cxnLst/>
            <a:rect l="l" t="t" r="r" b="b"/>
            <a:pathLst>
              <a:path w="6166485" h="426048">
                <a:moveTo>
                  <a:pt x="0" y="0"/>
                </a:moveTo>
                <a:lnTo>
                  <a:pt x="6166485" y="0"/>
                </a:lnTo>
                <a:lnTo>
                  <a:pt x="6166485" y="426048"/>
                </a:lnTo>
                <a:lnTo>
                  <a:pt x="0" y="4260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42076" y="1005840"/>
            <a:ext cx="9486900" cy="1573572"/>
          </a:xfrm>
          <a:prstGeom prst="rect">
            <a:avLst/>
          </a:prstGeom>
        </p:spPr>
        <p:txBody>
          <a:bodyPr wrap="square" lIns="0" tIns="0" rIns="0" bIns="0" rtlCol="0" anchor="t">
            <a:spAutoFit/>
          </a:bodyPr>
          <a:lstStyle/>
          <a:p>
            <a:pPr algn="l">
              <a:lnSpc>
                <a:spcPts val="11736"/>
              </a:lnSpc>
            </a:pPr>
            <a:r>
              <a:rPr lang="en-US" sz="11976" dirty="0">
                <a:solidFill>
                  <a:srgbClr val="FFC300"/>
                </a:solidFill>
                <a:latin typeface="Alfa Slab One" panose="00000500000000000000" pitchFamily="2" charset="0"/>
                <a:ea typeface="Cooper Hewitt"/>
                <a:cs typeface="Cooper Hewitt"/>
                <a:sym typeface="Cooper Hewitt"/>
              </a:rPr>
              <a:t>Procedures</a:t>
            </a:r>
          </a:p>
        </p:txBody>
      </p:sp>
      <p:pic>
        <p:nvPicPr>
          <p:cNvPr id="14" name="Picture 13">
            <a:extLst>
              <a:ext uri="{FF2B5EF4-FFF2-40B4-BE49-F238E27FC236}">
                <a16:creationId xmlns:a16="http://schemas.microsoft.com/office/drawing/2014/main" id="{D95D4351-C931-6517-B8EB-CB527E238F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032" y="2579412"/>
            <a:ext cx="9952820" cy="72889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Rectangle 1">
            <a:extLst>
              <a:ext uri="{FF2B5EF4-FFF2-40B4-BE49-F238E27FC236}">
                <a16:creationId xmlns:a16="http://schemas.microsoft.com/office/drawing/2014/main" id="{403B419C-94EA-7711-D62F-6EC292F119F2}"/>
              </a:ext>
            </a:extLst>
          </p:cNvPr>
          <p:cNvSpPr>
            <a:spLocks noChangeArrowheads="1"/>
          </p:cNvSpPr>
          <p:nvPr/>
        </p:nvSpPr>
        <p:spPr bwMode="auto">
          <a:xfrm>
            <a:off x="919002" y="3801173"/>
            <a:ext cx="5943600" cy="4401205"/>
          </a:xfrm>
          <a:prstGeom prst="rect">
            <a:avLst/>
          </a:prstGeom>
          <a:noFill/>
          <a:ln>
            <a:noFill/>
          </a:ln>
          <a:effectLst>
            <a:outerShdw blurRad="520700" dist="35921" dir="2700000" sx="200000" sy="200000" algn="ctr" rotWithShape="0">
              <a:schemeClr val="tx1">
                <a:alpha val="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latin typeface="+mj-lt"/>
              </a:rPr>
              <a:t>This slide covers stored procedures in the database. </a:t>
            </a:r>
            <a:endParaRPr kumimoji="0" lang="en-US" altLang="az-Latn-AZ" sz="28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800" b="0" i="0" u="none" strike="noStrike" cap="none" normalizeH="0" baseline="0" dirty="0">
                <a:ln>
                  <a:noFill/>
                </a:ln>
                <a:solidFill>
                  <a:schemeClr val="bg1"/>
                </a:solidFill>
                <a:effectLst/>
                <a:latin typeface="+mj-lt"/>
              </a:rPr>
              <a:t>Key procedures include addOneUser for adding users, addShip for managing ships, and ToggleIsActiveForPermission for updating permissions. These procedures handle user management, role assignments, and ship data efficiently, ensuring data integrity and streamlined operations.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0BBC0C6-BFA9-75FF-9D8B-C66DA391E1F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8" name="TextBox 8"/>
          <p:cNvSpPr txBox="1"/>
          <p:nvPr/>
        </p:nvSpPr>
        <p:spPr>
          <a:xfrm>
            <a:off x="10468304" y="630591"/>
            <a:ext cx="7315200" cy="1573572"/>
          </a:xfrm>
          <a:prstGeom prst="rect">
            <a:avLst/>
          </a:prstGeom>
        </p:spPr>
        <p:txBody>
          <a:bodyPr wrap="square" lIns="0" tIns="0" rIns="0" bIns="0" rtlCol="0" anchor="t">
            <a:spAutoFit/>
          </a:bodyPr>
          <a:lstStyle/>
          <a:p>
            <a:pPr algn="l">
              <a:lnSpc>
                <a:spcPts val="11736"/>
              </a:lnSpc>
            </a:pPr>
            <a:r>
              <a:rPr lang="en-US" sz="11976" dirty="0">
                <a:solidFill>
                  <a:srgbClr val="FFC300"/>
                </a:solidFill>
                <a:latin typeface="Alfa Slab One" panose="00000500000000000000" pitchFamily="2" charset="0"/>
                <a:ea typeface="Cooper Hewitt"/>
                <a:cs typeface="Cooper Hewitt"/>
                <a:sym typeface="Cooper Hewitt"/>
              </a:rPr>
              <a:t>Triggers</a:t>
            </a:r>
          </a:p>
        </p:txBody>
      </p:sp>
      <p:pic>
        <p:nvPicPr>
          <p:cNvPr id="16" name="Picture 15">
            <a:extLst>
              <a:ext uri="{FF2B5EF4-FFF2-40B4-BE49-F238E27FC236}">
                <a16:creationId xmlns:a16="http://schemas.microsoft.com/office/drawing/2014/main" id="{034712C9-5E8D-B5A7-BF19-4288CA3D1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184" y="2730242"/>
            <a:ext cx="9598572" cy="58258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Freeform 5">
            <a:extLst>
              <a:ext uri="{FF2B5EF4-FFF2-40B4-BE49-F238E27FC236}">
                <a16:creationId xmlns:a16="http://schemas.microsoft.com/office/drawing/2014/main" id="{F30023F0-BDFA-E809-1FFF-1546C62F8E2A}"/>
              </a:ext>
            </a:extLst>
          </p:cNvPr>
          <p:cNvSpPr/>
          <p:nvPr/>
        </p:nvSpPr>
        <p:spPr>
          <a:xfrm flipH="1">
            <a:off x="11385331" y="2322767"/>
            <a:ext cx="6166485" cy="426048"/>
          </a:xfrm>
          <a:custGeom>
            <a:avLst/>
            <a:gdLst/>
            <a:ahLst/>
            <a:cxnLst/>
            <a:rect l="l" t="t" r="r" b="b"/>
            <a:pathLst>
              <a:path w="6166485" h="426048">
                <a:moveTo>
                  <a:pt x="0" y="0"/>
                </a:moveTo>
                <a:lnTo>
                  <a:pt x="6166485" y="0"/>
                </a:lnTo>
                <a:lnTo>
                  <a:pt x="6166485" y="426048"/>
                </a:lnTo>
                <a:lnTo>
                  <a:pt x="0" y="4260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Rectangle 1">
            <a:extLst>
              <a:ext uri="{FF2B5EF4-FFF2-40B4-BE49-F238E27FC236}">
                <a16:creationId xmlns:a16="http://schemas.microsoft.com/office/drawing/2014/main" id="{38696648-71C3-338B-CBB8-33B522CE8B88}"/>
              </a:ext>
            </a:extLst>
          </p:cNvPr>
          <p:cNvSpPr>
            <a:spLocks noChangeArrowheads="1"/>
          </p:cNvSpPr>
          <p:nvPr/>
        </p:nvSpPr>
        <p:spPr bwMode="auto">
          <a:xfrm>
            <a:off x="11035319" y="3559830"/>
            <a:ext cx="6866507" cy="4524315"/>
          </a:xfrm>
          <a:prstGeom prst="rect">
            <a:avLst/>
          </a:prstGeom>
          <a:noFill/>
          <a:ln>
            <a:noFill/>
          </a:ln>
          <a:effectLst>
            <a:outerShdw blurRad="977900" dist="35921" dir="2700000" sx="200000" sy="200000" algn="ctr" rotWithShape="0">
              <a:schemeClr val="tx1">
                <a:alpha val="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3200" b="0" i="0" u="none" strike="noStrike" cap="none" normalizeH="0" baseline="0" dirty="0">
                <a:ln>
                  <a:noFill/>
                </a:ln>
                <a:solidFill>
                  <a:schemeClr val="bg1"/>
                </a:solidFill>
                <a:effectLst/>
                <a:latin typeface="+mj-lt"/>
              </a:rPr>
              <a:t>This trigger, log_user_changes, is executed after an update operation on the User table. It logs the details of the updated row into the ChangeLog table, including the type of action (UPDATE), the affected table (User), the record ID, the old data (before the update), the new data (after the update), the user ID, and the timestamp..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25F02BC5-1C91-0394-4889-A204A67B7AF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54" y="-164123"/>
            <a:ext cx="18850708" cy="10717823"/>
          </a:xfrm>
          <a:prstGeom prst="rect">
            <a:avLst/>
          </a:prstGeom>
        </p:spPr>
      </p:pic>
      <p:sp>
        <p:nvSpPr>
          <p:cNvPr id="10" name="TextBox 10"/>
          <p:cNvSpPr txBox="1"/>
          <p:nvPr/>
        </p:nvSpPr>
        <p:spPr>
          <a:xfrm>
            <a:off x="642959" y="527321"/>
            <a:ext cx="11582400" cy="1500411"/>
          </a:xfrm>
          <a:prstGeom prst="rect">
            <a:avLst/>
          </a:prstGeom>
        </p:spPr>
        <p:txBody>
          <a:bodyPr wrap="square" lIns="0" tIns="0" rIns="0" bIns="0" rtlCol="0" anchor="t">
            <a:spAutoFit/>
          </a:bodyPr>
          <a:lstStyle/>
          <a:p>
            <a:pPr algn="l">
              <a:lnSpc>
                <a:spcPts val="11736"/>
              </a:lnSpc>
            </a:pPr>
            <a:r>
              <a:rPr lang="en-US" sz="10000" dirty="0">
                <a:solidFill>
                  <a:srgbClr val="FFC300"/>
                </a:solidFill>
                <a:latin typeface="Alfa Slab One" panose="00000500000000000000" pitchFamily="2" charset="0"/>
                <a:ea typeface="Cooper Hewitt"/>
                <a:cs typeface="Cooper Hewitt"/>
                <a:sym typeface="Cooper Hewitt"/>
              </a:rPr>
              <a:t>Jobs in Database</a:t>
            </a:r>
          </a:p>
        </p:txBody>
      </p:sp>
      <p:sp>
        <p:nvSpPr>
          <p:cNvPr id="18" name="TextBox 3">
            <a:extLst>
              <a:ext uri="{FF2B5EF4-FFF2-40B4-BE49-F238E27FC236}">
                <a16:creationId xmlns:a16="http://schemas.microsoft.com/office/drawing/2014/main" id="{402DE4CF-A8F0-08BC-9621-52E21B1EA663}"/>
              </a:ext>
            </a:extLst>
          </p:cNvPr>
          <p:cNvSpPr txBox="1"/>
          <p:nvPr/>
        </p:nvSpPr>
        <p:spPr>
          <a:xfrm>
            <a:off x="5016077" y="-9793596"/>
            <a:ext cx="8334983" cy="1593849"/>
          </a:xfrm>
          <a:prstGeom prst="rect">
            <a:avLst/>
          </a:prstGeom>
        </p:spPr>
        <p:txBody>
          <a:bodyPr lIns="0" tIns="0" rIns="0" bIns="0" rtlCol="0" anchor="t">
            <a:spAutoFit/>
          </a:bodyPr>
          <a:lstStyle/>
          <a:p>
            <a:pPr algn="ctr">
              <a:lnSpc>
                <a:spcPts val="9799"/>
              </a:lnSpc>
            </a:pPr>
            <a:r>
              <a:rPr lang="en-US" sz="9999">
                <a:solidFill>
                  <a:srgbClr val="FFC300"/>
                </a:solidFill>
                <a:latin typeface="Cooper Hewitt"/>
                <a:ea typeface="Cooper Hewitt"/>
                <a:cs typeface="Cooper Hewitt"/>
                <a:sym typeface="Cooper Hewitt"/>
              </a:rPr>
              <a:t>OUR TEAM</a:t>
            </a:r>
          </a:p>
        </p:txBody>
      </p:sp>
      <p:sp>
        <p:nvSpPr>
          <p:cNvPr id="19" name="TextBox 4">
            <a:extLst>
              <a:ext uri="{FF2B5EF4-FFF2-40B4-BE49-F238E27FC236}">
                <a16:creationId xmlns:a16="http://schemas.microsoft.com/office/drawing/2014/main" id="{9BF2528F-FA0B-4579-E320-DE62DABFFDCF}"/>
              </a:ext>
            </a:extLst>
          </p:cNvPr>
          <p:cNvSpPr txBox="1"/>
          <p:nvPr/>
        </p:nvSpPr>
        <p:spPr>
          <a:xfrm>
            <a:off x="-5991993" y="6212783"/>
            <a:ext cx="1769965" cy="1088390"/>
          </a:xfrm>
          <a:prstGeom prst="rect">
            <a:avLst/>
          </a:prstGeom>
        </p:spPr>
        <p:txBody>
          <a:bodyPr lIns="0" tIns="0" rIns="0" bIns="0" rtlCol="0" anchor="t">
            <a:spAutoFit/>
          </a:bodyPr>
          <a:lstStyle/>
          <a:p>
            <a:pPr algn="ctr">
              <a:lnSpc>
                <a:spcPts val="4059"/>
              </a:lnSpc>
            </a:pPr>
            <a:r>
              <a:rPr lang="en-US" sz="2899" spc="-57">
                <a:solidFill>
                  <a:srgbClr val="FFFFFF"/>
                </a:solidFill>
                <a:latin typeface="Cooper Hewitt"/>
                <a:ea typeface="Cooper Hewitt"/>
                <a:cs typeface="Cooper Hewitt"/>
                <a:sym typeface="Cooper Hewitt"/>
              </a:rPr>
              <a:t>AMAL MIRZAYEV</a:t>
            </a:r>
          </a:p>
        </p:txBody>
      </p:sp>
      <p:sp>
        <p:nvSpPr>
          <p:cNvPr id="22" name="Freeform 7">
            <a:extLst>
              <a:ext uri="{FF2B5EF4-FFF2-40B4-BE49-F238E27FC236}">
                <a16:creationId xmlns:a16="http://schemas.microsoft.com/office/drawing/2014/main" id="{932B0BB3-CEE9-B8F1-AC7A-8BA37407B706}"/>
              </a:ext>
            </a:extLst>
          </p:cNvPr>
          <p:cNvSpPr/>
          <p:nvPr/>
        </p:nvSpPr>
        <p:spPr>
          <a:xfrm>
            <a:off x="21472981" y="3578360"/>
            <a:ext cx="2224324" cy="2575195"/>
          </a:xfrm>
          <a:custGeom>
            <a:avLst/>
            <a:gdLst/>
            <a:ahLst/>
            <a:cxnLst/>
            <a:rect l="l" t="t" r="r" b="b"/>
            <a:pathLst>
              <a:path w="2224324" h="2575195">
                <a:moveTo>
                  <a:pt x="0" y="0"/>
                </a:moveTo>
                <a:lnTo>
                  <a:pt x="2224325" y="0"/>
                </a:lnTo>
                <a:lnTo>
                  <a:pt x="2224325" y="2575195"/>
                </a:lnTo>
                <a:lnTo>
                  <a:pt x="0" y="2575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8">
            <a:extLst>
              <a:ext uri="{FF2B5EF4-FFF2-40B4-BE49-F238E27FC236}">
                <a16:creationId xmlns:a16="http://schemas.microsoft.com/office/drawing/2014/main" id="{176F5D28-6EEC-564C-6E0E-8AAD5748D948}"/>
              </a:ext>
            </a:extLst>
          </p:cNvPr>
          <p:cNvSpPr/>
          <p:nvPr/>
        </p:nvSpPr>
        <p:spPr>
          <a:xfrm>
            <a:off x="-6219173" y="3001136"/>
            <a:ext cx="2224324" cy="2575195"/>
          </a:xfrm>
          <a:custGeom>
            <a:avLst/>
            <a:gdLst/>
            <a:ahLst/>
            <a:cxnLst/>
            <a:rect l="l" t="t" r="r" b="b"/>
            <a:pathLst>
              <a:path w="2224324" h="2575195">
                <a:moveTo>
                  <a:pt x="0" y="0"/>
                </a:moveTo>
                <a:lnTo>
                  <a:pt x="2224325" y="0"/>
                </a:lnTo>
                <a:lnTo>
                  <a:pt x="2224325" y="2575195"/>
                </a:lnTo>
                <a:lnTo>
                  <a:pt x="0" y="2575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13">
            <a:extLst>
              <a:ext uri="{FF2B5EF4-FFF2-40B4-BE49-F238E27FC236}">
                <a16:creationId xmlns:a16="http://schemas.microsoft.com/office/drawing/2014/main" id="{9528D877-42CA-CA2E-78DF-F62D194F02E3}"/>
              </a:ext>
            </a:extLst>
          </p:cNvPr>
          <p:cNvSpPr txBox="1"/>
          <p:nvPr/>
        </p:nvSpPr>
        <p:spPr>
          <a:xfrm>
            <a:off x="20854567" y="6656141"/>
            <a:ext cx="3461152" cy="497252"/>
          </a:xfrm>
          <a:prstGeom prst="rect">
            <a:avLst/>
          </a:prstGeom>
        </p:spPr>
        <p:txBody>
          <a:bodyPr wrap="square" lIns="0" tIns="0" rIns="0" bIns="0" rtlCol="0" anchor="t">
            <a:spAutoFit/>
          </a:bodyPr>
          <a:lstStyle/>
          <a:p>
            <a:pPr algn="ctr">
              <a:lnSpc>
                <a:spcPts val="4059"/>
              </a:lnSpc>
            </a:pPr>
            <a:r>
              <a:rPr lang="en-US" sz="2899" spc="-57" dirty="0">
                <a:solidFill>
                  <a:srgbClr val="FFFFFF"/>
                </a:solidFill>
                <a:latin typeface="Cooper Hewitt"/>
                <a:ea typeface="Cooper Hewitt"/>
                <a:cs typeface="Cooper Hewitt"/>
                <a:sym typeface="Cooper Hewitt"/>
              </a:rPr>
              <a:t>ELNUR HUSEYNOV</a:t>
            </a:r>
          </a:p>
        </p:txBody>
      </p:sp>
      <p:sp>
        <p:nvSpPr>
          <p:cNvPr id="25" name="AutoShape 14">
            <a:extLst>
              <a:ext uri="{FF2B5EF4-FFF2-40B4-BE49-F238E27FC236}">
                <a16:creationId xmlns:a16="http://schemas.microsoft.com/office/drawing/2014/main" id="{D95763AE-49EE-8452-DD9F-30103ADBF821}"/>
              </a:ext>
            </a:extLst>
          </p:cNvPr>
          <p:cNvSpPr/>
          <p:nvPr/>
        </p:nvSpPr>
        <p:spPr>
          <a:xfrm flipH="1">
            <a:off x="9109955" y="-7526873"/>
            <a:ext cx="0" cy="3797753"/>
          </a:xfrm>
          <a:prstGeom prst="line">
            <a:avLst/>
          </a:prstGeom>
          <a:ln w="38100" cap="flat">
            <a:solidFill>
              <a:srgbClr val="FFFFFF"/>
            </a:solidFill>
            <a:prstDash val="solid"/>
            <a:headEnd type="none" w="sm" len="sm"/>
            <a:tailEnd type="none" w="sm" len="sm"/>
          </a:ln>
        </p:spPr>
      </p:sp>
      <p:pic>
        <p:nvPicPr>
          <p:cNvPr id="27" name="Picture 26">
            <a:extLst>
              <a:ext uri="{FF2B5EF4-FFF2-40B4-BE49-F238E27FC236}">
                <a16:creationId xmlns:a16="http://schemas.microsoft.com/office/drawing/2014/main" id="{7F1A6150-06C7-1FBC-5A1B-C5F756DB9E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670" y="3892292"/>
            <a:ext cx="6927180" cy="46409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Picture 28">
            <a:extLst>
              <a:ext uri="{FF2B5EF4-FFF2-40B4-BE49-F238E27FC236}">
                <a16:creationId xmlns:a16="http://schemas.microsoft.com/office/drawing/2014/main" id="{1A7144C0-711F-FB15-213B-8BD44DAFEE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0599" y="2978772"/>
            <a:ext cx="7155800" cy="29339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 name="Picture 30">
            <a:extLst>
              <a:ext uri="{FF2B5EF4-FFF2-40B4-BE49-F238E27FC236}">
                <a16:creationId xmlns:a16="http://schemas.microsoft.com/office/drawing/2014/main" id="{519C8A56-567C-2F49-5952-AF613DF591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99015" y="7031483"/>
            <a:ext cx="5601185" cy="27281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4" name="Rectangle 1">
            <a:extLst>
              <a:ext uri="{FF2B5EF4-FFF2-40B4-BE49-F238E27FC236}">
                <a16:creationId xmlns:a16="http://schemas.microsoft.com/office/drawing/2014/main" id="{CE8E8D8F-F871-E1B0-332C-24B5C75C3F21}"/>
              </a:ext>
            </a:extLst>
          </p:cNvPr>
          <p:cNvSpPr>
            <a:spLocks noChangeArrowheads="1"/>
          </p:cNvSpPr>
          <p:nvPr/>
        </p:nvSpPr>
        <p:spPr bwMode="auto">
          <a:xfrm>
            <a:off x="642959" y="2978772"/>
            <a:ext cx="95377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3200" b="0" i="0" u="none" strike="noStrike" cap="none" normalizeH="0" baseline="0" dirty="0">
                <a:ln>
                  <a:noFill/>
                </a:ln>
                <a:solidFill>
                  <a:schemeClr val="bg1"/>
                </a:solidFill>
                <a:effectLst/>
                <a:latin typeface="+mj-lt"/>
              </a:rPr>
              <a:t>STEP 1: Procedure </a:t>
            </a:r>
            <a:r>
              <a:rPr kumimoji="0" lang="en-US" altLang="az-Latn-AZ" sz="3200" b="0" i="0" u="none" strike="noStrike" cap="none" normalizeH="0" baseline="0" dirty="0" err="1">
                <a:ln>
                  <a:noFill/>
                </a:ln>
                <a:solidFill>
                  <a:schemeClr val="bg1"/>
                </a:solidFill>
                <a:effectLst/>
                <a:latin typeface="+mj-lt"/>
              </a:rPr>
              <a:t>CopyAllTablesToNewDatabase</a:t>
            </a:r>
            <a:endParaRPr kumimoji="0" lang="az-Latn-AZ" altLang="az-Latn-AZ" sz="3200" b="0" i="0" u="none" strike="noStrike" cap="none" normalizeH="0" baseline="0" dirty="0">
              <a:ln>
                <a:noFill/>
              </a:ln>
              <a:solidFill>
                <a:schemeClr val="bg1"/>
              </a:solidFill>
              <a:effectLst/>
              <a:latin typeface="+mj-lt"/>
            </a:endParaRPr>
          </a:p>
        </p:txBody>
      </p:sp>
      <p:sp>
        <p:nvSpPr>
          <p:cNvPr id="36" name="Rectangle 1">
            <a:extLst>
              <a:ext uri="{FF2B5EF4-FFF2-40B4-BE49-F238E27FC236}">
                <a16:creationId xmlns:a16="http://schemas.microsoft.com/office/drawing/2014/main" id="{47E67328-2954-E643-23F5-123F231BCF94}"/>
              </a:ext>
            </a:extLst>
          </p:cNvPr>
          <p:cNvSpPr>
            <a:spLocks noChangeArrowheads="1"/>
          </p:cNvSpPr>
          <p:nvPr/>
        </p:nvSpPr>
        <p:spPr bwMode="auto">
          <a:xfrm>
            <a:off x="8750201" y="2115105"/>
            <a:ext cx="95377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3200" b="0" i="0" u="none" strike="noStrike" cap="none" normalizeH="0" baseline="0" dirty="0">
                <a:ln>
                  <a:noFill/>
                </a:ln>
                <a:solidFill>
                  <a:schemeClr val="bg1"/>
                </a:solidFill>
                <a:effectLst/>
                <a:latin typeface="+mj-lt"/>
              </a:rPr>
              <a:t>STEP 2: Event </a:t>
            </a:r>
            <a:r>
              <a:rPr kumimoji="0" lang="en-US" altLang="az-Latn-AZ" sz="3200" b="0" i="0" u="none" strike="noStrike" cap="none" normalizeH="0" baseline="0" dirty="0" err="1">
                <a:ln>
                  <a:noFill/>
                </a:ln>
                <a:solidFill>
                  <a:schemeClr val="bg1"/>
                </a:solidFill>
                <a:effectLst/>
                <a:latin typeface="+mj-lt"/>
              </a:rPr>
              <a:t>CopyTablesToNewDatabaseEvent</a:t>
            </a:r>
            <a:endParaRPr kumimoji="0" lang="az-Latn-AZ" altLang="az-Latn-AZ" sz="3200" b="0" i="0" u="none" strike="noStrike" cap="none" normalizeH="0" baseline="0" dirty="0">
              <a:ln>
                <a:noFill/>
              </a:ln>
              <a:solidFill>
                <a:schemeClr val="bg1"/>
              </a:solidFill>
              <a:effectLst/>
              <a:latin typeface="+mj-lt"/>
            </a:endParaRPr>
          </a:p>
        </p:txBody>
      </p:sp>
      <p:sp>
        <p:nvSpPr>
          <p:cNvPr id="37" name="Rectangle 1">
            <a:extLst>
              <a:ext uri="{FF2B5EF4-FFF2-40B4-BE49-F238E27FC236}">
                <a16:creationId xmlns:a16="http://schemas.microsoft.com/office/drawing/2014/main" id="{10BA6889-68EC-3E59-A533-F792FF336498}"/>
              </a:ext>
            </a:extLst>
          </p:cNvPr>
          <p:cNvSpPr>
            <a:spLocks noChangeArrowheads="1"/>
          </p:cNvSpPr>
          <p:nvPr/>
        </p:nvSpPr>
        <p:spPr bwMode="auto">
          <a:xfrm>
            <a:off x="10180758" y="6222764"/>
            <a:ext cx="95377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3200" b="0" i="0" u="none" strike="noStrike" cap="none" normalizeH="0" baseline="0" dirty="0">
                <a:ln>
                  <a:noFill/>
                </a:ln>
                <a:solidFill>
                  <a:schemeClr val="bg1"/>
                </a:solidFill>
                <a:effectLst/>
                <a:latin typeface="+mj-lt"/>
              </a:rPr>
              <a:t>STEP </a:t>
            </a:r>
            <a:r>
              <a:rPr lang="en-US" altLang="az-Latn-AZ" sz="3200" dirty="0">
                <a:solidFill>
                  <a:schemeClr val="bg1"/>
                </a:solidFill>
                <a:latin typeface="+mj-lt"/>
              </a:rPr>
              <a:t>3</a:t>
            </a:r>
            <a:r>
              <a:rPr kumimoji="0" lang="en-US" altLang="az-Latn-AZ" sz="3200" b="0" i="0" u="none" strike="noStrike" cap="none" normalizeH="0" baseline="0" dirty="0">
                <a:ln>
                  <a:noFill/>
                </a:ln>
                <a:solidFill>
                  <a:schemeClr val="bg1"/>
                </a:solidFill>
                <a:effectLst/>
                <a:latin typeface="+mj-lt"/>
              </a:rPr>
              <a:t>: Event </a:t>
            </a:r>
            <a:r>
              <a:rPr kumimoji="0" lang="en-US" altLang="az-Latn-AZ" sz="3200" b="0" i="0" u="none" strike="noStrike" cap="none" normalizeH="0" baseline="0" dirty="0" err="1">
                <a:ln>
                  <a:noFill/>
                </a:ln>
                <a:solidFill>
                  <a:schemeClr val="bg1"/>
                </a:solidFill>
                <a:effectLst/>
                <a:latin typeface="+mj-lt"/>
              </a:rPr>
              <a:t>CleanupChangeLog</a:t>
            </a:r>
            <a:r>
              <a:rPr kumimoji="0" lang="en-US" altLang="az-Latn-AZ" sz="3200" b="0" i="0" u="none" strike="noStrike" cap="none" normalizeH="0" baseline="0" dirty="0">
                <a:ln>
                  <a:noFill/>
                </a:ln>
                <a:solidFill>
                  <a:schemeClr val="bg1"/>
                </a:solidFill>
                <a:effectLst/>
                <a:latin typeface="+mj-lt"/>
              </a:rPr>
              <a:t> </a:t>
            </a:r>
            <a:endParaRPr kumimoji="0" lang="az-Latn-AZ" altLang="az-Latn-AZ" sz="3200" b="0" i="0" u="none" strike="noStrike" cap="none" normalizeH="0" baseline="0" dirty="0">
              <a:ln>
                <a:noFill/>
              </a:ln>
              <a:solidFill>
                <a:schemeClr val="bg1"/>
              </a:solidFill>
              <a:effectLst/>
              <a:latin typeface="+mj-lt"/>
            </a:endParaRPr>
          </a:p>
        </p:txBody>
      </p:sp>
      <p:sp>
        <p:nvSpPr>
          <p:cNvPr id="40" name="Freeform 6">
            <a:extLst>
              <a:ext uri="{FF2B5EF4-FFF2-40B4-BE49-F238E27FC236}">
                <a16:creationId xmlns:a16="http://schemas.microsoft.com/office/drawing/2014/main" id="{EA2AF473-0D0F-4A92-C4AF-787ACE7D723E}"/>
              </a:ext>
            </a:extLst>
          </p:cNvPr>
          <p:cNvSpPr/>
          <p:nvPr/>
        </p:nvSpPr>
        <p:spPr>
          <a:xfrm rot="16954902" flipV="1">
            <a:off x="19859884" y="4148060"/>
            <a:ext cx="6217418" cy="4114800"/>
          </a:xfrm>
          <a:custGeom>
            <a:avLst/>
            <a:gdLst/>
            <a:ahLst/>
            <a:cxnLst/>
            <a:rect l="l" t="t" r="r" b="b"/>
            <a:pathLst>
              <a:path w="6217418" h="4114800">
                <a:moveTo>
                  <a:pt x="0" y="4114800"/>
                </a:moveTo>
                <a:lnTo>
                  <a:pt x="6217418" y="4114800"/>
                </a:lnTo>
                <a:lnTo>
                  <a:pt x="6217418"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1" name="Freeform 6">
            <a:extLst>
              <a:ext uri="{FF2B5EF4-FFF2-40B4-BE49-F238E27FC236}">
                <a16:creationId xmlns:a16="http://schemas.microsoft.com/office/drawing/2014/main" id="{4BB56360-953C-675B-9527-4DCA99595447}"/>
              </a:ext>
            </a:extLst>
          </p:cNvPr>
          <p:cNvSpPr/>
          <p:nvPr/>
        </p:nvSpPr>
        <p:spPr>
          <a:xfrm rot="4645098" flipH="1" flipV="1">
            <a:off x="-8542301" y="4300459"/>
            <a:ext cx="6217418" cy="4114800"/>
          </a:xfrm>
          <a:custGeom>
            <a:avLst/>
            <a:gdLst/>
            <a:ahLst/>
            <a:cxnLst/>
            <a:rect l="l" t="t" r="r" b="b"/>
            <a:pathLst>
              <a:path w="6217418" h="4114800">
                <a:moveTo>
                  <a:pt x="0" y="4114800"/>
                </a:moveTo>
                <a:lnTo>
                  <a:pt x="6217418" y="4114800"/>
                </a:lnTo>
                <a:lnTo>
                  <a:pt x="6217418"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317</Words>
  <Application>Microsoft Office PowerPoint</Application>
  <PresentationFormat>Custom</PresentationFormat>
  <Paragraphs>53</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Cooper Hewitt</vt:lpstr>
      <vt:lpstr>Alfa Slab One</vt:lpstr>
      <vt:lpstr>Calibri</vt:lpstr>
      <vt:lpstr>Adobe Caslon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Yellow Futuristic Modern Technology Presentation</dc:title>
  <dc:creator>User</dc:creator>
  <cp:lastModifiedBy>Amal Mirzeyev</cp:lastModifiedBy>
  <cp:revision>3</cp:revision>
  <dcterms:created xsi:type="dcterms:W3CDTF">2006-08-16T00:00:00Z</dcterms:created>
  <dcterms:modified xsi:type="dcterms:W3CDTF">2024-12-06T17:47:06Z</dcterms:modified>
  <dc:identifier>DAGYhWZWLDg</dc:identifier>
</cp:coreProperties>
</file>